
<file path=[Content_Types].xml><?xml version="1.0" encoding="utf-8"?>
<Types xmlns="http://schemas.openxmlformats.org/package/2006/content-types">
  <Default ContentType="image/jpeg" Extension="jpg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5BC4ECBC-9368-457E-A293-3D7B69DF6655}">
  <a:tblStyle styleId="{5BC4ECBC-9368-457E-A293-3D7B69DF665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33" Type="http://schemas.openxmlformats.org/officeDocument/2006/relationships/slide" Target="slides/slide27.xml"/><Relationship Id="rId10" Type="http://schemas.openxmlformats.org/officeDocument/2006/relationships/slide" Target="slides/slide4.xml"/><Relationship Id="rId32" Type="http://schemas.openxmlformats.org/officeDocument/2006/relationships/slide" Target="slides/slide26.xml"/><Relationship Id="rId13" Type="http://schemas.openxmlformats.org/officeDocument/2006/relationships/slide" Target="slides/slide7.xml"/><Relationship Id="rId35" Type="http://schemas.openxmlformats.org/officeDocument/2006/relationships/slide" Target="slides/slide29.xml"/><Relationship Id="rId12" Type="http://schemas.openxmlformats.org/officeDocument/2006/relationships/slide" Target="slides/slide6.xml"/><Relationship Id="rId34" Type="http://schemas.openxmlformats.org/officeDocument/2006/relationships/slide" Target="slides/slide28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drive.google.com/file/d/14T5BLy-Q4sb75qZxTUkU71IklPybBrt2/view?usp=sharing" TargetMode="External"/><Relationship Id="rId3" Type="http://schemas.openxmlformats.org/officeDocument/2006/relationships/hyperlink" Target="https://drive.google.com/file/d/1hdQY-i0pCai-_5wLLb36nPVKeXLPvhhs/view?usp=sharing" TargetMode="Externa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drive.google.com/file/d/14T5BLy-Q4sb75qZxTUkU71IklPybBrt2/view?usp=sharing" TargetMode="External"/><Relationship Id="rId3" Type="http://schemas.openxmlformats.org/officeDocument/2006/relationships/hyperlink" Target="https://drive.google.com/file/d/1hdQY-i0pCai-_5wLLb36nPVKeXLPvhhs/view?usp=sharing" TargetMode="Externa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excalidraw.com/" TargetMode="External"/><Relationship Id="rId3" Type="http://schemas.openxmlformats.org/officeDocument/2006/relationships/hyperlink" Target="https://drive.google.com/file/d/1n69Mqj95Y02M4V5w8fdhfbeKMY9G9npq/view?usp=drive_link" TargetMode="External"/><Relationship Id="rId4" Type="http://schemas.openxmlformats.org/officeDocument/2006/relationships/hyperlink" Target="https://drive.google.com/file/d/1ZYRNCbXW-7zaSa4Fn6k74Vf65M0FpoOA/view?usp=sharing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" name="Google Shape;53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Been working on this stuff for eight months, second time I’m presenting any of it.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V. interested in feedback &amp; questions throughout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26c86586ce1_0_2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26c86586ce1_0_2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Let me walk you through an example proof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$(W_E + W_{\text{pos}}[-1])\frac{W_QW_K^T}{\sqrt{d_{\text{head}}}}(W_E + \mathbb{E}_pW_{\text{pos}}[p])^T$ </a:t>
            </a:r>
            <a:r>
              <a:rPr lang="en" u="sng">
                <a:solidFill>
                  <a:schemeClr val="hlink"/>
                </a:solidFill>
                <a:hlinkClick r:id="rId2"/>
              </a:rPr>
              <a:t>here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$$(W_E + \mathbb{E}_pW_\text{pos}[p])W_VW_OW_U$$ </a:t>
            </a:r>
            <a:r>
              <a:rPr lang="en" u="sng">
                <a:solidFill>
                  <a:schemeClr val="hlink"/>
                </a:solidFill>
                <a:hlinkClick r:id="rId3"/>
              </a:rPr>
              <a:t>here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2ba5dc58366_0_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2ba5dc58366_0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$(W_E + W_{\text{pos}}[-1])\frac{W_QW_K^T}{\sqrt{d_{\text{head}}}}(W_E + \mathbb{E}_pW_{\text{pos}}[p])^T$</a:t>
            </a:r>
            <a:r>
              <a:rPr lang="en"/>
              <a:t> </a:t>
            </a:r>
            <a:r>
              <a:rPr lang="en" u="sng">
                <a:solidFill>
                  <a:schemeClr val="hlink"/>
                </a:solidFill>
                <a:hlinkClick r:id="rId2"/>
              </a:rPr>
              <a:t>here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$$(W_E + \mathbb{E}_pW_\text{pos}[p])W_VW_OW_U$$ </a:t>
            </a:r>
            <a:r>
              <a:rPr lang="en" u="sng">
                <a:solidFill>
                  <a:schemeClr val="hlink"/>
                </a:solidFill>
                <a:hlinkClick r:id="rId3"/>
              </a:rPr>
              <a:t>here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2ba5dc58366_0_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2ba5dc58366_0_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Red-teaming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26c86586ce1_0_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26c86586ce1_0_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Code C for this proof, despite running in less time and having a shorter trace, is significantly more complicated than for the brute force proof, [next slide]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Score = d/dn (n e^alpha v_A + (k-n) e^(alpha_max) v_max) / (n e^alpha + (k-n) e^(alpha_max))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26c86586ce1_0_1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26c86586ce1_0_1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26c86586ce1_0_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26c86586ce1_0_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2ba5dc58366_0_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2ba5dc58366_0_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2ba5dc58366_0_1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2ba5dc58366_0_1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2bab15d4c2f_1_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2bab15d4c2f_1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26c6a61679a_1_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" name="Google Shape;288;g26c6a61679a_1_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26c6a61679a_1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26c6a61679a_1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26c86586ce1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0" name="Google Shape;300;g26c86586ce1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26c86586ce1_0_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" name="Google Shape;310;g26c86586ce1_0_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2ca9a9dcfdb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2ca9a9dcfdb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2ca9a9dcfdb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2" name="Google Shape;332;g2ca9a9dcfdb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26c6a61679a_1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Google Shape;342;g26c6a61679a_1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26c6a61679a_1_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Google Shape;353;g26c6a61679a_1_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 found that autoencoders trained with a tanh penalty were a Pareto improvement in the space of L0 and loss recovered, often by a wide margin. Unfortunately, we found that the features in these autoencoders were much harder to interpret.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Unfortunately, this total information did not generally correlate with subjective feature interpretability or activation sparsity. [...]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Thus we ended up using a combination of several additional metrics to guide our investigations: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Manual inspection: Do the features seem interpretable?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[...]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We think it would be very helpful if we could identify better metrics for dictionary learning solutions from sparse autoencoders trained on transformers.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26c6a61679a_1_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5" name="Google Shape;375;g26c6a61679a_1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g26c6a61679a_1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5" name="Google Shape;385;g26c6a61679a_1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g2ba5dc58366_0_1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7" name="Google Shape;397;g2ba5dc58366_0_1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g2ba5dc58366_0_1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5" name="Google Shape;405;g2ba5dc58366_0_1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2bae50da3a6_0_3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2bae50da3a6_0_3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2ba5dc58366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2ba5dc58366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My motivation for poking into the internals of models is the ambitious applications that </a:t>
            </a:r>
            <a:r>
              <a:rPr i="1" lang="en"/>
              <a:t>need</a:t>
            </a:r>
            <a:r>
              <a:rPr lang="en"/>
              <a:t> understanding of internals.</a:t>
            </a:r>
            <a:br>
              <a:rPr lang="en"/>
            </a:br>
            <a:r>
              <a:rPr lang="en"/>
              <a:t>and I’m a programming languages guy, so I know how hard verification is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2ba5dc58366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2ba5dc58366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2ba5dc58366_0_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2ba5dc58366_0_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… [next slide] The rest of this talk is about the proofs approach 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2c67baea204_2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2c67baea204_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The rest of this talk is about the proofs approach…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the expectation of its performance score is bounded below by some b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Really we can use any formal system and measure proof-checking time.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2c67baea204_2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2c67baea204_2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Really we can use any formal system and measure proof-checking time.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In practice, proof length is going to be dominated by the trace of C, which needs to include all the weights of the model written out, at a bare minimum.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2ba5dc58366_0_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2ba5dc58366_0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We tried the proofs approach. I will convey our results using a toy model.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Diagram made with </a:t>
            </a:r>
            <a:r>
              <a:rPr lang="en" u="sng">
                <a:solidFill>
                  <a:schemeClr val="hlink"/>
                </a:solidFill>
                <a:hlinkClick r:id="rId2"/>
              </a:rPr>
              <a:t>https://excalidraw.com/</a:t>
            </a:r>
            <a:r>
              <a:rPr lang="en">
                <a:solidFill>
                  <a:schemeClr val="dk1"/>
                </a:solidFill>
              </a:rPr>
              <a:t>, saved </a:t>
            </a:r>
            <a:r>
              <a:rPr lang="en" u="sng">
                <a:solidFill>
                  <a:schemeClr val="hlink"/>
                </a:solidFill>
                <a:hlinkClick r:id="rId3"/>
              </a:rPr>
              <a:t>here</a:t>
            </a:r>
            <a:r>
              <a:rPr lang="en"/>
              <a:t>, current version saved </a:t>
            </a:r>
            <a:r>
              <a:rPr lang="en" u="sng">
                <a:solidFill>
                  <a:schemeClr val="hlink"/>
                </a:solidFill>
                <a:hlinkClick r:id="rId4"/>
              </a:rPr>
              <a:t>here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graph LR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	x0(x0) --&gt; model("Transformer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Model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K=4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1L attn-only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1 attn head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no layernorm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d_vocab = 64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d_head = 32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d_model = 32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n_ctx = 4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one-hot encoding")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	x1(x1) --&gt; model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	x2(x2) --&gt; model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	x3(x3) --&gt; model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	model --&gt;|X| a:::hidden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	model --&gt;|X| b</a:t>
            </a:r>
            <a:r>
              <a:rPr lang="en">
                <a:solidFill>
                  <a:schemeClr val="dk1"/>
                </a:solidFill>
              </a:rPr>
              <a:t>:::hidden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	model --&gt;|X| c</a:t>
            </a:r>
            <a:r>
              <a:rPr lang="en">
                <a:solidFill>
                  <a:schemeClr val="dk1"/>
                </a:solidFill>
              </a:rPr>
              <a:t>:::hidden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	model --&gt; logits("logits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at pos -1")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	logits --&gt; loss("loss = softmax(logits) at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index max(x0,x1,x2,x3)")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	style a stroke:#f000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	style b stroke:#f000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	style c stroke:#f000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    	style loss stroke:#F7AE49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	loss2("loss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=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P(y = max(x0,x1,x2,x3))")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*********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Accuracy:argmax(model(xs)[-1]) == max(xs)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Loss:softmax(model(xs)[-1])[max(xs)]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model([40,62,3,0]) == [[_, _, _, [-10, -16, -18, …, 16.8,  32.6, 0.6]]] (position 62 = 64 - 2)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7" name="Google Shape;47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8" name="Google Shape;48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99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0" name="Google Shape;20;p4"/>
          <p:cNvSpPr txBox="1"/>
          <p:nvPr>
            <p:ph idx="2" type="title"/>
          </p:nvPr>
        </p:nvSpPr>
        <p:spPr>
          <a:xfrm>
            <a:off x="6474600" y="0"/>
            <a:ext cx="2669400" cy="6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1pPr>
            <a:lvl2pPr lvl="1" algn="r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2pPr>
            <a:lvl3pPr lvl="2" algn="r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3pPr>
            <a:lvl4pPr lvl="3" algn="r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4pPr>
            <a:lvl5pPr lvl="4" algn="r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5pPr>
            <a:lvl6pPr lvl="5" algn="r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6pPr>
            <a:lvl7pPr lvl="6" algn="r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7pPr>
            <a:lvl8pPr lvl="7" algn="r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8pPr>
            <a:lvl9pPr lvl="8" algn="r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3" name="Google Shape;23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5" name="Google Shape;25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8" name="Google Shape;28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1" name="Google Shape;31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2" name="Google Shape;32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5" name="Google Shape;35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" name="Google Shape;38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9" name="Google Shape;39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0" name="Google Shape;40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1" name="Google Shape;41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4" name="Google Shape;44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99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7.png"/><Relationship Id="rId4" Type="http://schemas.openxmlformats.org/officeDocument/2006/relationships/image" Target="../media/image15.png"/><Relationship Id="rId5" Type="http://schemas.openxmlformats.org/officeDocument/2006/relationships/image" Target="../media/image11.png"/><Relationship Id="rId6" Type="http://schemas.openxmlformats.org/officeDocument/2006/relationships/image" Target="../media/image10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1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1.png"/><Relationship Id="rId4" Type="http://schemas.openxmlformats.org/officeDocument/2006/relationships/image" Target="../media/image11.png"/><Relationship Id="rId5" Type="http://schemas.openxmlformats.org/officeDocument/2006/relationships/image" Target="../media/image10.png"/></Relationships>
</file>

<file path=ppt/slides/_rels/slide17.xml.rels><?xml version="1.0" encoding="UTF-8" standalone="yes"?><Relationships xmlns="http://schemas.openxmlformats.org/package/2006/relationships"><Relationship Id="rId11" Type="http://schemas.openxmlformats.org/officeDocument/2006/relationships/image" Target="../media/image22.png"/><Relationship Id="rId10" Type="http://schemas.openxmlformats.org/officeDocument/2006/relationships/image" Target="../media/image24.png"/><Relationship Id="rId13" Type="http://schemas.openxmlformats.org/officeDocument/2006/relationships/image" Target="../media/image25.png"/><Relationship Id="rId1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3.png"/><Relationship Id="rId4" Type="http://schemas.openxmlformats.org/officeDocument/2006/relationships/image" Target="../media/image16.png"/><Relationship Id="rId9" Type="http://schemas.openxmlformats.org/officeDocument/2006/relationships/image" Target="../media/image18.png"/><Relationship Id="rId5" Type="http://schemas.openxmlformats.org/officeDocument/2006/relationships/image" Target="../media/image26.png"/><Relationship Id="rId6" Type="http://schemas.openxmlformats.org/officeDocument/2006/relationships/image" Target="../media/image17.png"/><Relationship Id="rId7" Type="http://schemas.openxmlformats.org/officeDocument/2006/relationships/image" Target="../media/image27.png"/><Relationship Id="rId8" Type="http://schemas.openxmlformats.org/officeDocument/2006/relationships/image" Target="../media/image29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2.png"/><Relationship Id="rId4" Type="http://schemas.openxmlformats.org/officeDocument/2006/relationships/image" Target="../media/image28.png"/><Relationship Id="rId5" Type="http://schemas.openxmlformats.org/officeDocument/2006/relationships/image" Target="../media/image20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53.png"/><Relationship Id="rId4" Type="http://schemas.openxmlformats.org/officeDocument/2006/relationships/image" Target="../media/image36.png"/><Relationship Id="rId5" Type="http://schemas.openxmlformats.org/officeDocument/2006/relationships/image" Target="../media/image31.png"/><Relationship Id="rId6" Type="http://schemas.openxmlformats.org/officeDocument/2006/relationships/image" Target="../media/image4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png"/><Relationship Id="rId4" Type="http://schemas.openxmlformats.org/officeDocument/2006/relationships/image" Target="../media/image2.png"/><Relationship Id="rId11" Type="http://schemas.openxmlformats.org/officeDocument/2006/relationships/image" Target="../media/image13.png"/><Relationship Id="rId10" Type="http://schemas.openxmlformats.org/officeDocument/2006/relationships/image" Target="../media/image3.png"/><Relationship Id="rId9" Type="http://schemas.openxmlformats.org/officeDocument/2006/relationships/image" Target="../media/image1.jpg"/><Relationship Id="rId5" Type="http://schemas.openxmlformats.org/officeDocument/2006/relationships/image" Target="../media/image5.png"/><Relationship Id="rId6" Type="http://schemas.openxmlformats.org/officeDocument/2006/relationships/image" Target="../media/image8.png"/><Relationship Id="rId7" Type="http://schemas.openxmlformats.org/officeDocument/2006/relationships/image" Target="../media/image52.jpg"/><Relationship Id="rId8" Type="http://schemas.openxmlformats.org/officeDocument/2006/relationships/image" Target="../media/image12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1.png"/><Relationship Id="rId4" Type="http://schemas.openxmlformats.org/officeDocument/2006/relationships/hyperlink" Target="https://arxiv.org/abs/2306.17844" TargetMode="External"/><Relationship Id="rId5" Type="http://schemas.openxmlformats.org/officeDocument/2006/relationships/hyperlink" Target="https://www.neelnanda.io/grokking-paper" TargetMode="Externa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0.png"/><Relationship Id="rId4" Type="http://schemas.openxmlformats.org/officeDocument/2006/relationships/hyperlink" Target="https://colab.research.google.com/drive/1F6_1_cWXE5M7WocUcpQWp3v8z4b1jL20#scrollTo=UuI6zMAxjU1l&amp;line=1&amp;uniqifier=1" TargetMode="Externa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hyperlink" Target="https://arxiv.org/pdf/2306.17844.pdf" TargetMode="External"/><Relationship Id="rId4" Type="http://schemas.openxmlformats.org/officeDocument/2006/relationships/image" Target="../media/image35.png"/><Relationship Id="rId5" Type="http://schemas.openxmlformats.org/officeDocument/2006/relationships/image" Target="../media/image39.png"/><Relationship Id="rId6" Type="http://schemas.openxmlformats.org/officeDocument/2006/relationships/image" Target="../media/image40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4.png"/><Relationship Id="rId4" Type="http://schemas.openxmlformats.org/officeDocument/2006/relationships/image" Target="../media/image54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8.png"/><Relationship Id="rId4" Type="http://schemas.openxmlformats.org/officeDocument/2006/relationships/hyperlink" Target="https://transformer-circuits.pub/2023/monosemantic-features" TargetMode="External"/><Relationship Id="rId5" Type="http://schemas.openxmlformats.org/officeDocument/2006/relationships/image" Target="../media/image43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hyperlink" Target="https://transformer-circuits.pub/2023/monosemantic-features/index.html#setup-autoencoder" TargetMode="External"/><Relationship Id="rId4" Type="http://schemas.openxmlformats.org/officeDocument/2006/relationships/image" Target="../media/image49.png"/><Relationship Id="rId5" Type="http://schemas.openxmlformats.org/officeDocument/2006/relationships/image" Target="../media/image37.png"/><Relationship Id="rId6" Type="http://schemas.openxmlformats.org/officeDocument/2006/relationships/image" Target="../media/image48.png"/><Relationship Id="rId7" Type="http://schemas.openxmlformats.org/officeDocument/2006/relationships/hyperlink" Target="https://transformer-circuits.pub/2024/feb-update/index.html#dict-learning-tanh" TargetMode="Externa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2.png"/><Relationship Id="rId4" Type="http://schemas.openxmlformats.org/officeDocument/2006/relationships/image" Target="../media/image46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7.png"/><Relationship Id="rId4" Type="http://schemas.openxmlformats.org/officeDocument/2006/relationships/image" Target="../media/image51.gif"/><Relationship Id="rId5" Type="http://schemas.openxmlformats.org/officeDocument/2006/relationships/image" Target="../media/image50.gif"/><Relationship Id="rId6" Type="http://schemas.openxmlformats.org/officeDocument/2006/relationships/hyperlink" Target="https://tinyurl.com/sae-prod1p-colab" TargetMode="Externa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3.png"/><Relationship Id="rId4" Type="http://schemas.openxmlformats.org/officeDocument/2006/relationships/hyperlink" Target="https://www.svgrepo.com/svg/29028/gzip-file-format-variant" TargetMode="External"/><Relationship Id="rId5" Type="http://schemas.openxmlformats.org/officeDocument/2006/relationships/hyperlink" Target="https://calebstanford.com/2019/01/15/coq-vector-image/" TargetMode="External"/><Relationship Id="rId6" Type="http://schemas.openxmlformats.org/officeDocument/2006/relationships/image" Target="../media/image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Formalizing </a:t>
            </a:r>
            <a:r>
              <a:rPr lang="en"/>
              <a:t>Mechanistic Explanations</a:t>
            </a:r>
            <a:endParaRPr/>
          </a:p>
        </p:txBody>
      </p:sp>
      <p:sp>
        <p:nvSpPr>
          <p:cNvPr id="56" name="Google Shape;56;p13"/>
          <p:cNvSpPr txBox="1"/>
          <p:nvPr>
            <p:ph idx="1" type="subTitle"/>
          </p:nvPr>
        </p:nvSpPr>
        <p:spPr>
          <a:xfrm>
            <a:off x="0" y="2834125"/>
            <a:ext cx="9144000" cy="152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Proof Size as a Metric for Interpretability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/>
              <a:t>Jason Gross, Special Project @ Alignment Research Center</a:t>
            </a:r>
            <a:endParaRPr sz="2100"/>
          </a:p>
        </p:txBody>
      </p:sp>
      <p:sp>
        <p:nvSpPr>
          <p:cNvPr id="57" name="Google Shape;57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8" name="Google Shape;58;p13"/>
          <p:cNvSpPr txBox="1"/>
          <p:nvPr/>
        </p:nvSpPr>
        <p:spPr>
          <a:xfrm>
            <a:off x="2688300" y="4675825"/>
            <a:ext cx="3767400" cy="45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783">
                <a:solidFill>
                  <a:schemeClr val="dk2"/>
                </a:solidFill>
              </a:rPr>
              <a:t>April 9</a:t>
            </a:r>
            <a:r>
              <a:rPr lang="en" sz="1783">
                <a:solidFill>
                  <a:schemeClr val="dk2"/>
                </a:solidFill>
              </a:rPr>
              <a:t>, 2024</a:t>
            </a:r>
            <a:endParaRPr sz="1783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2"/>
          <p:cNvSpPr txBox="1"/>
          <p:nvPr>
            <p:ph idx="1" type="body"/>
          </p:nvPr>
        </p:nvSpPr>
        <p:spPr>
          <a:xfrm>
            <a:off x="311700" y="1152475"/>
            <a:ext cx="8520600" cy="399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Theorem: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Computation </a:t>
            </a:r>
            <a:r>
              <a:rPr i="1" lang="en">
                <a:latin typeface="Cambria"/>
                <a:ea typeface="Cambria"/>
                <a:cs typeface="Cambria"/>
                <a:sym typeface="Cambria"/>
              </a:rPr>
              <a:t>C</a:t>
            </a:r>
            <a:r>
              <a:rPr lang="en"/>
              <a:t>: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450">
                <a:solidFill>
                  <a:srgbClr val="0000FF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def</a:t>
            </a:r>
            <a:r>
              <a:rPr lang="en" sz="14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 sz="1450">
                <a:solidFill>
                  <a:srgbClr val="795E26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C</a:t>
            </a:r>
            <a:r>
              <a:rPr lang="en" sz="14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(</a:t>
            </a:r>
            <a:r>
              <a:rPr lang="en" sz="145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M</a:t>
            </a:r>
            <a:r>
              <a:rPr lang="en" sz="14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):</a:t>
            </a:r>
            <a:endParaRPr sz="1450">
              <a:solidFill>
                <a:srgbClr val="3B3B3B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</a:t>
            </a:r>
            <a:r>
              <a:rPr lang="en" sz="145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count</a:t>
            </a:r>
            <a:r>
              <a:rPr lang="en" sz="14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 sz="1450">
                <a:solidFill>
                  <a:schemeClr val="dk1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=</a:t>
            </a:r>
            <a:r>
              <a:rPr lang="en" sz="14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 sz="1450">
                <a:solidFill>
                  <a:srgbClr val="098658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0</a:t>
            </a:r>
            <a:endParaRPr sz="1450">
              <a:solidFill>
                <a:srgbClr val="098658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</a:t>
            </a:r>
            <a:r>
              <a:rPr lang="en" sz="1450">
                <a:solidFill>
                  <a:srgbClr val="AF00D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for</a:t>
            </a:r>
            <a:r>
              <a:rPr lang="en" sz="14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 sz="145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x</a:t>
            </a:r>
            <a:r>
              <a:rPr lang="en" sz="14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 sz="1450">
                <a:solidFill>
                  <a:srgbClr val="AF00D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in</a:t>
            </a:r>
            <a:r>
              <a:rPr lang="en" sz="14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possible_sequences:</a:t>
            </a:r>
            <a:endParaRPr sz="1450">
              <a:solidFill>
                <a:srgbClr val="3B3B3B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</a:t>
            </a:r>
            <a:r>
              <a:rPr lang="en" sz="145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count</a:t>
            </a:r>
            <a:r>
              <a:rPr lang="en" sz="1450">
                <a:solidFill>
                  <a:schemeClr val="dk1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+=</a:t>
            </a:r>
            <a:r>
              <a:rPr lang="en" sz="14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(</a:t>
            </a:r>
            <a:r>
              <a:rPr lang="en" sz="145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M</a:t>
            </a:r>
            <a:r>
              <a:rPr lang="en" sz="14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(</a:t>
            </a:r>
            <a:r>
              <a:rPr lang="en" sz="145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x</a:t>
            </a:r>
            <a:r>
              <a:rPr lang="en" sz="14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)[..., -1, :].argmax(</a:t>
            </a:r>
            <a:r>
              <a:rPr lang="en" sz="145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dim</a:t>
            </a:r>
            <a:r>
              <a:rPr lang="en" sz="1450">
                <a:solidFill>
                  <a:schemeClr val="dk1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=-</a:t>
            </a:r>
            <a:r>
              <a:rPr lang="en" sz="1450">
                <a:solidFill>
                  <a:srgbClr val="098658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 sz="14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) </a:t>
            </a:r>
            <a:r>
              <a:rPr lang="en" sz="1450">
                <a:solidFill>
                  <a:schemeClr val="dk1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== </a:t>
            </a:r>
            <a:r>
              <a:rPr lang="en" sz="145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x</a:t>
            </a:r>
            <a:r>
              <a:rPr lang="en" sz="14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.max(</a:t>
            </a:r>
            <a:r>
              <a:rPr lang="en" sz="145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dim</a:t>
            </a:r>
            <a:r>
              <a:rPr lang="en" sz="1450">
                <a:solidFill>
                  <a:schemeClr val="dk1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=-</a:t>
            </a:r>
            <a:r>
              <a:rPr lang="en" sz="1450">
                <a:solidFill>
                  <a:srgbClr val="098658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 sz="14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).values).sum().item()</a:t>
            </a:r>
            <a:endParaRPr sz="1450">
              <a:solidFill>
                <a:srgbClr val="3B3B3B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</a:t>
            </a:r>
            <a:r>
              <a:rPr lang="en" sz="1450">
                <a:solidFill>
                  <a:srgbClr val="AF00D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return</a:t>
            </a:r>
            <a:r>
              <a:rPr lang="en" sz="14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 sz="145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count</a:t>
            </a:r>
            <a:r>
              <a:rPr lang="en" sz="14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 sz="1450">
                <a:solidFill>
                  <a:schemeClr val="dk1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/</a:t>
            </a:r>
            <a:r>
              <a:rPr lang="en" sz="14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 sz="1450">
                <a:solidFill>
                  <a:srgbClr val="795E26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len</a:t>
            </a:r>
            <a:r>
              <a:rPr lang="en" sz="14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(possible_sequences)</a:t>
            </a:r>
            <a:endParaRPr sz="1450">
              <a:solidFill>
                <a:srgbClr val="3B3B3B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50">
              <a:solidFill>
                <a:srgbClr val="3B3B3B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Lemma: </a:t>
            </a:r>
            <a:r>
              <a:rPr i="1" lang="en">
                <a:latin typeface="Cambria"/>
                <a:ea typeface="Cambria"/>
                <a:cs typeface="Cambria"/>
                <a:sym typeface="Cambria"/>
              </a:rPr>
              <a:t>C</a:t>
            </a:r>
            <a:r>
              <a:rPr lang="en"/>
              <a:t> produces a valid bound.</a:t>
            </a:r>
            <a:br>
              <a:rPr lang="en"/>
            </a:br>
            <a:r>
              <a:rPr lang="en"/>
              <a:t>Proof. Exercise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Lemma: </a:t>
            </a:r>
            <a:r>
              <a:rPr i="1" lang="en">
                <a:latin typeface="Cambria"/>
                <a:ea typeface="Cambria"/>
                <a:cs typeface="Cambria"/>
                <a:sym typeface="Cambria"/>
              </a:rPr>
              <a:t>C</a:t>
            </a:r>
            <a:r>
              <a:rPr lang="en">
                <a:latin typeface="Cambria"/>
                <a:ea typeface="Cambria"/>
                <a:cs typeface="Cambria"/>
                <a:sym typeface="Cambria"/>
              </a:rPr>
              <a:t>(</a:t>
            </a:r>
            <a:r>
              <a:rPr i="1" lang="en">
                <a:latin typeface="Cambria"/>
                <a:ea typeface="Cambria"/>
                <a:cs typeface="Cambria"/>
                <a:sym typeface="Cambria"/>
              </a:rPr>
              <a:t>M</a:t>
            </a:r>
            <a:r>
              <a:rPr lang="en">
                <a:latin typeface="Cambria"/>
                <a:ea typeface="Cambria"/>
                <a:cs typeface="Cambria"/>
                <a:sym typeface="Cambria"/>
              </a:rPr>
              <a:t>) = .9973</a:t>
            </a:r>
            <a:br>
              <a:rPr lang="en">
                <a:latin typeface="Cambria"/>
                <a:ea typeface="Cambria"/>
                <a:cs typeface="Cambria"/>
                <a:sym typeface="Cambria"/>
              </a:rPr>
            </a:br>
            <a:r>
              <a:rPr lang="en"/>
              <a:t>Proof: By computation.</a:t>
            </a:r>
            <a:endParaRPr/>
          </a:p>
        </p:txBody>
      </p:sp>
      <p:sp>
        <p:nvSpPr>
          <p:cNvPr id="152" name="Google Shape;152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300"/>
              <a:t>Brute Force Proof Sketch</a:t>
            </a:r>
            <a:endParaRPr sz="2300"/>
          </a:p>
        </p:txBody>
      </p:sp>
      <p:sp>
        <p:nvSpPr>
          <p:cNvPr id="153" name="Google Shape;153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54" name="Google Shape;154;p22"/>
          <p:cNvSpPr txBox="1"/>
          <p:nvPr>
            <p:ph idx="2" type="title"/>
          </p:nvPr>
        </p:nvSpPr>
        <p:spPr>
          <a:xfrm>
            <a:off x="6474600" y="0"/>
            <a:ext cx="2669400" cy="6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" sz="970"/>
              <a:t>Ambitious Mechanistic Interpretability</a:t>
            </a:r>
            <a:endParaRPr sz="97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" sz="970"/>
              <a:t>Proofs Approach</a:t>
            </a:r>
            <a:endParaRPr sz="97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b="1" lang="en" sz="970"/>
              <a:t>Case Study: Max of 4</a:t>
            </a:r>
            <a:endParaRPr b="1" sz="97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" sz="970"/>
              <a:t>Applications: Modular Arithmetic and SAEs</a:t>
            </a:r>
            <a:endParaRPr sz="97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t/>
            </a:r>
            <a:endParaRPr b="1" sz="97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t/>
            </a:r>
            <a:endParaRPr sz="97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t/>
            </a:r>
            <a:endParaRPr sz="97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970"/>
          </a:p>
        </p:txBody>
      </p:sp>
      <p:pic>
        <p:nvPicPr>
          <p:cNvPr id="155" name="Google Shape;155;p22" title="[0,0,0,&quot;https://www.codecogs.com/eqnedit.php?latex=%5Cmathbb%7BE%7D%5Cleft%5B%5Ctext%7Barg%7D%5Cmax%20(M(x)%5B-1%5D)%20%3D%20%5Cmax_i%20x_i%5Cright%5D%20%3E%20.9973#0&quot;]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49920" y="1208584"/>
            <a:ext cx="3855835" cy="39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300"/>
              <a:t>Attend More to Bigger Tokens &amp; Copy</a:t>
            </a:r>
            <a:endParaRPr sz="2300"/>
          </a:p>
        </p:txBody>
      </p:sp>
      <p:sp>
        <p:nvSpPr>
          <p:cNvPr id="161" name="Google Shape;161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62" name="Google Shape;162;p23"/>
          <p:cNvSpPr txBox="1"/>
          <p:nvPr/>
        </p:nvSpPr>
        <p:spPr>
          <a:xfrm>
            <a:off x="360200" y="1078600"/>
            <a:ext cx="38391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Attention Score</a:t>
            </a:r>
            <a:endParaRPr/>
          </a:p>
        </p:txBody>
      </p:sp>
      <p:grpSp>
        <p:nvGrpSpPr>
          <p:cNvPr id="163" name="Google Shape;163;p23"/>
          <p:cNvGrpSpPr/>
          <p:nvPr/>
        </p:nvGrpSpPr>
        <p:grpSpPr>
          <a:xfrm>
            <a:off x="4729076" y="1078600"/>
            <a:ext cx="4016299" cy="3978300"/>
            <a:chOff x="4700526" y="1165200"/>
            <a:chExt cx="4016299" cy="3978300"/>
          </a:xfrm>
        </p:grpSpPr>
        <p:pic>
          <p:nvPicPr>
            <p:cNvPr id="164" name="Google Shape;164;p23"/>
            <p:cNvPicPr preferRelativeResize="0"/>
            <p:nvPr/>
          </p:nvPicPr>
          <p:blipFill rotWithShape="1">
            <a:blip r:embed="rId3">
              <a:alphaModFix/>
            </a:blip>
            <a:srcRect b="6001" l="18099" r="26904" t="19538"/>
            <a:stretch/>
          </p:blipFill>
          <p:spPr>
            <a:xfrm>
              <a:off x="4700526" y="1960075"/>
              <a:ext cx="3291549" cy="31834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5" name="Google Shape;165;p23"/>
            <p:cNvSpPr txBox="1"/>
            <p:nvPr/>
          </p:nvSpPr>
          <p:spPr>
            <a:xfrm>
              <a:off x="4756300" y="1165200"/>
              <a:ext cx="3916800" cy="615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chemeClr val="dk1"/>
                  </a:solidFill>
                </a:rPr>
                <a:t>Attention Computation</a:t>
              </a:r>
              <a:endParaRPr>
                <a:solidFill>
                  <a:schemeClr val="dk1"/>
                </a:solidFill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1"/>
                </a:solidFill>
              </a:endParaRPr>
            </a:p>
          </p:txBody>
        </p:sp>
        <p:pic>
          <p:nvPicPr>
            <p:cNvPr id="166" name="Google Shape;166;p23"/>
            <p:cNvPicPr preferRelativeResize="0"/>
            <p:nvPr/>
          </p:nvPicPr>
          <p:blipFill rotWithShape="1">
            <a:blip r:embed="rId3">
              <a:alphaModFix/>
            </a:blip>
            <a:srcRect b="6001" l="98690" r="13150" t="19538"/>
            <a:stretch/>
          </p:blipFill>
          <p:spPr>
            <a:xfrm flipH="1">
              <a:off x="7992075" y="1887900"/>
              <a:ext cx="724750" cy="32556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67" name="Google Shape;167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31813" y="1392275"/>
            <a:ext cx="3010825" cy="4626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8" name="Google Shape;168;p23"/>
          <p:cNvGrpSpPr/>
          <p:nvPr/>
        </p:nvGrpSpPr>
        <p:grpSpPr>
          <a:xfrm>
            <a:off x="207778" y="1854940"/>
            <a:ext cx="3916890" cy="3275235"/>
            <a:chOff x="2735425" y="1319263"/>
            <a:chExt cx="4395074" cy="3615050"/>
          </a:xfrm>
        </p:grpSpPr>
        <p:pic>
          <p:nvPicPr>
            <p:cNvPr id="169" name="Google Shape;169;p23"/>
            <p:cNvPicPr preferRelativeResize="0"/>
            <p:nvPr/>
          </p:nvPicPr>
          <p:blipFill rotWithShape="1">
            <a:blip r:embed="rId5">
              <a:alphaModFix/>
            </a:blip>
            <a:srcRect b="5601" l="17886" r="26940" t="18490"/>
            <a:stretch/>
          </p:blipFill>
          <p:spPr>
            <a:xfrm>
              <a:off x="2735425" y="1319263"/>
              <a:ext cx="3678700" cy="36150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0" name="Google Shape;170;p23"/>
            <p:cNvPicPr preferRelativeResize="0"/>
            <p:nvPr/>
          </p:nvPicPr>
          <p:blipFill rotWithShape="1">
            <a:blip r:embed="rId5">
              <a:alphaModFix/>
            </a:blip>
            <a:srcRect b="5601" l="88995" r="0" t="18490"/>
            <a:stretch/>
          </p:blipFill>
          <p:spPr>
            <a:xfrm>
              <a:off x="6396800" y="1319263"/>
              <a:ext cx="733700" cy="361505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71" name="Google Shape;171;p23"/>
          <p:cNvPicPr preferRelativeResize="0"/>
          <p:nvPr/>
        </p:nvPicPr>
        <p:blipFill rotWithShape="1">
          <a:blip r:embed="rId6">
            <a:alphaModFix/>
          </a:blip>
          <a:srcRect b="28000" l="0" r="0" t="0"/>
          <a:stretch/>
        </p:blipFill>
        <p:spPr>
          <a:xfrm>
            <a:off x="360209" y="1369659"/>
            <a:ext cx="3839099" cy="507900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23"/>
          <p:cNvSpPr txBox="1"/>
          <p:nvPr>
            <p:ph idx="2" type="title"/>
          </p:nvPr>
        </p:nvSpPr>
        <p:spPr>
          <a:xfrm>
            <a:off x="6474600" y="0"/>
            <a:ext cx="2669400" cy="6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" sz="970"/>
              <a:t>Ambitious Mechanistic Interpretability</a:t>
            </a:r>
            <a:endParaRPr sz="97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" sz="970"/>
              <a:t>Proofs Approach</a:t>
            </a:r>
            <a:endParaRPr sz="97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b="1" lang="en" sz="970"/>
              <a:t>Case Study: Max of 4</a:t>
            </a:r>
            <a:endParaRPr b="1" sz="97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" sz="970"/>
              <a:t>Applications: Modular Arithmetic and SAEs</a:t>
            </a:r>
            <a:endParaRPr sz="97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t/>
            </a:r>
            <a:endParaRPr b="1" sz="97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t/>
            </a:r>
            <a:endParaRPr sz="97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t/>
            </a:r>
            <a:endParaRPr sz="97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970"/>
          </a:p>
        </p:txBody>
      </p:sp>
      <p:sp>
        <p:nvSpPr>
          <p:cNvPr id="173" name="Google Shape;173;p23"/>
          <p:cNvSpPr txBox="1"/>
          <p:nvPr>
            <p:ph idx="1" type="body"/>
          </p:nvPr>
        </p:nvSpPr>
        <p:spPr>
          <a:xfrm>
            <a:off x="311700" y="1152475"/>
            <a:ext cx="8520600" cy="399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320"/>
              <a:t>Results: Proof Size vs. Tightness of Bound</a:t>
            </a:r>
            <a:endParaRPr sz="2320"/>
          </a:p>
        </p:txBody>
      </p:sp>
      <p:sp>
        <p:nvSpPr>
          <p:cNvPr id="179" name="Google Shape;179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aphicFrame>
        <p:nvGraphicFramePr>
          <p:cNvPr id="180" name="Google Shape;180;p24"/>
          <p:cNvGraphicFramePr/>
          <p:nvPr/>
        </p:nvGraphicFramePr>
        <p:xfrm>
          <a:off x="311700" y="12568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{5BC4ECBC-9368-457E-A293-3D7B69DF6655}</a:tableStyleId>
              </a:tblPr>
              <a:tblGrid>
                <a:gridCol w="2781175"/>
                <a:gridCol w="3202000"/>
                <a:gridCol w="2360350"/>
              </a:tblGrid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/>
                        <a:t>Description of Proof</a:t>
                      </a:r>
                      <a:endParaRPr sz="17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/>
                        <a:t>Complexity Cost Budget</a:t>
                      </a:r>
                      <a:endParaRPr sz="17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/>
                        <a:t>Bound</a:t>
                      </a:r>
                      <a:endParaRPr sz="17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/>
                        <a:t>Brute force</a:t>
                      </a:r>
                      <a:endParaRPr sz="17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/>
                        <a:t>Exponential: </a:t>
                      </a:r>
                      <a:r>
                        <a:rPr lang="en" sz="1700"/>
                        <a:t>d_vocab</a:t>
                      </a:r>
                      <a:r>
                        <a:rPr baseline="30000" lang="en" sz="1700"/>
                        <a:t>n_ctx</a:t>
                      </a:r>
                      <a:r>
                        <a:rPr lang="en" sz="1700"/>
                        <a:t>n_ctx d_vocab d_model</a:t>
                      </a:r>
                      <a:endParaRPr sz="17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/>
                        <a:t>99.73%</a:t>
                      </a:r>
                      <a:endParaRPr sz="17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/>
                        <a:t>Convexity of Softmax</a:t>
                      </a:r>
                      <a:endParaRPr sz="17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/>
                        <a:t>Cubic: </a:t>
                      </a:r>
                      <a:r>
                        <a:rPr lang="en" sz="1700"/>
                        <a:t>d_vocab</a:t>
                      </a:r>
                      <a:r>
                        <a:rPr baseline="30000" lang="en" sz="1700"/>
                        <a:t>3</a:t>
                      </a:r>
                      <a:r>
                        <a:rPr lang="en" sz="1700"/>
                        <a:t>n_ctx</a:t>
                      </a:r>
                      <a:r>
                        <a:rPr baseline="30000" lang="en" sz="1700"/>
                        <a:t>2</a:t>
                      </a:r>
                      <a:endParaRPr baseline="30000" sz="17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/>
                        <a:t>98.4%</a:t>
                      </a:r>
                      <a:endParaRPr sz="17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/>
                        <a:t>Sub-cubic</a:t>
                      </a:r>
                      <a:endParaRPr sz="17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/>
                        <a:t>d_vocab</a:t>
                      </a:r>
                      <a:r>
                        <a:rPr baseline="30000" lang="en" sz="1700"/>
                        <a:t>2</a:t>
                      </a:r>
                      <a:r>
                        <a:rPr lang="en" sz="1700"/>
                        <a:t>n_ctx</a:t>
                      </a:r>
                      <a:r>
                        <a:rPr baseline="30000" lang="en" sz="1700"/>
                        <a:t>2</a:t>
                      </a:r>
                      <a:r>
                        <a:rPr lang="en" sz="1700"/>
                        <a:t> + </a:t>
                      </a:r>
                      <a:r>
                        <a:rPr b="1" lang="en" sz="1700"/>
                        <a:t>d_vocab</a:t>
                      </a:r>
                      <a:r>
                        <a:rPr b="1" baseline="30000" lang="en" sz="1700"/>
                        <a:t>2</a:t>
                      </a:r>
                      <a:r>
                        <a:rPr b="1" lang="en" sz="1700"/>
                        <a:t>d_model</a:t>
                      </a:r>
                      <a:endParaRPr b="1" sz="17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/>
                        <a:t>54.5% – </a:t>
                      </a:r>
                      <a:r>
                        <a:rPr lang="en" sz="1700"/>
                        <a:t>56.9%</a:t>
                      </a:r>
                      <a:endParaRPr sz="17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/>
                        <a:t>l</a:t>
                      </a:r>
                      <a:r>
                        <a:rPr lang="en" sz="1700"/>
                        <a:t>ow-rank avg+diff on</a:t>
                      </a:r>
                      <a:br>
                        <a:rPr lang="en" sz="1700"/>
                      </a:br>
                      <a:r>
                        <a:rPr lang="en" sz="1700"/>
                        <a:t>EU, QK</a:t>
                      </a:r>
                      <a:endParaRPr sz="17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/>
                        <a:t>d_vocab</a:t>
                      </a:r>
                      <a:r>
                        <a:rPr baseline="30000" lang="en" sz="1700"/>
                        <a:t>2</a:t>
                      </a:r>
                      <a:r>
                        <a:rPr lang="en" sz="1700"/>
                        <a:t>n_ctx</a:t>
                      </a:r>
                      <a:r>
                        <a:rPr baseline="30000" lang="en" sz="1700"/>
                        <a:t>2</a:t>
                      </a:r>
                      <a:r>
                        <a:rPr lang="en" sz="1700"/>
                        <a:t> +</a:t>
                      </a:r>
                      <a:br>
                        <a:rPr lang="en" sz="1700"/>
                      </a:br>
                      <a:r>
                        <a:rPr b="1" lang="en" sz="1700"/>
                        <a:t>d_vocab d_model</a:t>
                      </a:r>
                      <a:r>
                        <a:rPr b="1" baseline="30000" lang="en" sz="1700"/>
                        <a:t>2</a:t>
                      </a:r>
                      <a:r>
                        <a:rPr lang="en" sz="1700"/>
                        <a:t> +</a:t>
                      </a:r>
                      <a:br>
                        <a:rPr lang="en" sz="1700"/>
                      </a:br>
                      <a:r>
                        <a:rPr lang="en" sz="1700"/>
                        <a:t>(OV only) d_vocab</a:t>
                      </a:r>
                      <a:r>
                        <a:rPr baseline="30000" lang="en" sz="1700"/>
                        <a:t>2</a:t>
                      </a:r>
                      <a:r>
                        <a:rPr lang="en" sz="1700"/>
                        <a:t>d_model</a:t>
                      </a:r>
                      <a:endParaRPr sz="17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/>
                        <a:t>48.9% – 54.8%</a:t>
                      </a:r>
                      <a:endParaRPr sz="1700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/>
                        <a:t>(27.8% – 33.2% if via SVD)</a:t>
                      </a:r>
                      <a:endParaRPr sz="17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solidFill>
                            <a:srgbClr val="999999"/>
                          </a:solidFill>
                        </a:rPr>
                        <a:t>Convex Hull on OV (WIP)</a:t>
                      </a:r>
                      <a:endParaRPr sz="1700">
                        <a:solidFill>
                          <a:srgbClr val="999999"/>
                        </a:solidFill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solidFill>
                            <a:srgbClr val="999999"/>
                          </a:solidFill>
                        </a:rPr>
                        <a:t>d_vocab</a:t>
                      </a:r>
                      <a:r>
                        <a:rPr baseline="30000" lang="en" sz="1700">
                          <a:solidFill>
                            <a:srgbClr val="999999"/>
                          </a:solidFill>
                        </a:rPr>
                        <a:t>2</a:t>
                      </a:r>
                      <a:r>
                        <a:rPr lang="en" sz="1700">
                          <a:solidFill>
                            <a:srgbClr val="999999"/>
                          </a:solidFill>
                        </a:rPr>
                        <a:t>n_ctx</a:t>
                      </a:r>
                      <a:r>
                        <a:rPr baseline="30000" lang="en" sz="1700">
                          <a:solidFill>
                            <a:srgbClr val="999999"/>
                          </a:solidFill>
                        </a:rPr>
                        <a:t>2</a:t>
                      </a:r>
                      <a:r>
                        <a:rPr lang="en" sz="1700">
                          <a:solidFill>
                            <a:srgbClr val="999999"/>
                          </a:solidFill>
                        </a:rPr>
                        <a:t> +</a:t>
                      </a:r>
                      <a:br>
                        <a:rPr lang="en" sz="1700">
                          <a:solidFill>
                            <a:srgbClr val="999999"/>
                          </a:solidFill>
                        </a:rPr>
                      </a:br>
                      <a:r>
                        <a:rPr b="1" lang="en" sz="1700">
                          <a:solidFill>
                            <a:srgbClr val="999999"/>
                          </a:solidFill>
                        </a:rPr>
                        <a:t>d_vocab d_model</a:t>
                      </a:r>
                      <a:r>
                        <a:rPr b="1" baseline="30000" lang="en" sz="1700">
                          <a:solidFill>
                            <a:srgbClr val="999999"/>
                          </a:solidFill>
                        </a:rPr>
                        <a:t>2</a:t>
                      </a:r>
                      <a:endParaRPr b="1" sz="1700">
                        <a:solidFill>
                          <a:srgbClr val="999999"/>
                        </a:solidFill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solidFill>
                            <a:srgbClr val="999999"/>
                          </a:solidFill>
                        </a:rPr>
                        <a:t>WIP</a:t>
                      </a:r>
                      <a:endParaRPr sz="1700">
                        <a:solidFill>
                          <a:srgbClr val="999999"/>
                        </a:solidFill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181" name="Google Shape;181;p24"/>
          <p:cNvSpPr txBox="1"/>
          <p:nvPr>
            <p:ph idx="2" type="title"/>
          </p:nvPr>
        </p:nvSpPr>
        <p:spPr>
          <a:xfrm>
            <a:off x="6474600" y="0"/>
            <a:ext cx="2669400" cy="6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" sz="970"/>
              <a:t>Ambitious Mechanistic Interpretability</a:t>
            </a:r>
            <a:endParaRPr sz="97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" sz="970"/>
              <a:t>Proofs Approach</a:t>
            </a:r>
            <a:endParaRPr sz="97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b="1" lang="en" sz="970"/>
              <a:t>Case Study: Max of 4</a:t>
            </a:r>
            <a:endParaRPr b="1" sz="97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" sz="970"/>
              <a:t>Applications: Modular Arithmetic and SAEs</a:t>
            </a:r>
            <a:endParaRPr sz="97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t/>
            </a:r>
            <a:endParaRPr b="1" sz="97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t/>
            </a:r>
            <a:endParaRPr sz="97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t/>
            </a:r>
            <a:endParaRPr sz="97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970"/>
          </a:p>
        </p:txBody>
      </p:sp>
      <p:sp>
        <p:nvSpPr>
          <p:cNvPr id="182" name="Google Shape;182;p24"/>
          <p:cNvSpPr txBox="1"/>
          <p:nvPr>
            <p:ph idx="1" type="body"/>
          </p:nvPr>
        </p:nvSpPr>
        <p:spPr>
          <a:xfrm>
            <a:off x="311700" y="1152475"/>
            <a:ext cx="8520600" cy="399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7" name="Google Shape;187;p25"/>
          <p:cNvGrpSpPr/>
          <p:nvPr/>
        </p:nvGrpSpPr>
        <p:grpSpPr>
          <a:xfrm>
            <a:off x="7152291" y="3261411"/>
            <a:ext cx="1874060" cy="1566763"/>
            <a:chOff x="2735425" y="1319263"/>
            <a:chExt cx="4395074" cy="3615050"/>
          </a:xfrm>
        </p:grpSpPr>
        <p:pic>
          <p:nvPicPr>
            <p:cNvPr id="188" name="Google Shape;188;p25"/>
            <p:cNvPicPr preferRelativeResize="0"/>
            <p:nvPr/>
          </p:nvPicPr>
          <p:blipFill rotWithShape="1">
            <a:blip r:embed="rId3">
              <a:alphaModFix/>
            </a:blip>
            <a:srcRect b="5601" l="17886" r="26940" t="18490"/>
            <a:stretch/>
          </p:blipFill>
          <p:spPr>
            <a:xfrm>
              <a:off x="2735425" y="1319263"/>
              <a:ext cx="3678700" cy="36150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9" name="Google Shape;189;p25"/>
            <p:cNvPicPr preferRelativeResize="0"/>
            <p:nvPr/>
          </p:nvPicPr>
          <p:blipFill rotWithShape="1">
            <a:blip r:embed="rId3">
              <a:alphaModFix/>
            </a:blip>
            <a:srcRect b="5601" l="88995" r="0" t="18490"/>
            <a:stretch/>
          </p:blipFill>
          <p:spPr>
            <a:xfrm>
              <a:off x="6396800" y="1319263"/>
              <a:ext cx="733700" cy="36150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90" name="Google Shape;190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ct val="38823"/>
              <a:buNone/>
            </a:pPr>
            <a:r>
              <a:rPr lang="en" sz="2550"/>
              <a:t>Red-Teaming Cubic Proof</a:t>
            </a:r>
            <a:endParaRPr sz="255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ct val="56108"/>
              <a:buNone/>
            </a:pPr>
            <a:r>
              <a:t/>
            </a:r>
            <a:endParaRPr sz="1764"/>
          </a:p>
        </p:txBody>
      </p:sp>
      <p:sp>
        <p:nvSpPr>
          <p:cNvPr id="191" name="Google Shape;191;p25"/>
          <p:cNvSpPr txBox="1"/>
          <p:nvPr>
            <p:ph idx="1" type="body"/>
          </p:nvPr>
        </p:nvSpPr>
        <p:spPr>
          <a:xfrm>
            <a:off x="311700" y="1152475"/>
            <a:ext cx="8520600" cy="399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Insight: </a:t>
            </a:r>
            <a:r>
              <a:rPr b="1" lang="en"/>
              <a:t>There is a single token we want to be paying attention to (the max)</a:t>
            </a:r>
            <a:endParaRPr b="1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Convexity of Softmax:</a:t>
            </a:r>
            <a:endParaRPr b="1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(</a:t>
            </a:r>
            <a:r>
              <a:rPr lang="en"/>
              <a:t>max token, non-max token)</a:t>
            </a:r>
            <a:br>
              <a:rPr lang="en"/>
            </a:br>
            <a:r>
              <a:rPr lang="en"/>
              <a:t>	⇒</a:t>
            </a:r>
            <a:r>
              <a:rPr lang="en"/>
              <a:t> </a:t>
            </a:r>
            <a:r>
              <a:rPr lang="en"/>
              <a:t>score of	(how bad it is to pay attention to,</a:t>
            </a:r>
            <a:br>
              <a:rPr lang="en"/>
            </a:br>
            <a:r>
              <a:rPr lang="en"/>
              <a:t>				how much attention is paid to it for each fixed query token)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(max token, query token)</a:t>
            </a:r>
            <a:br>
              <a:rPr lang="en"/>
            </a:br>
            <a:r>
              <a:rPr lang="en"/>
              <a:t>	⇒ sort non-max tokens by a combined score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If model succeeds when all non-max non-query tokens are A,</a:t>
            </a:r>
            <a:br>
              <a:rPr lang="en"/>
            </a:br>
            <a:r>
              <a:rPr lang="en"/>
              <a:t>it also succeeds when tokens are better than A.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Modulo handling positional encodings, this allows us to run</a:t>
            </a:r>
            <a:br>
              <a:rPr lang="en"/>
            </a:br>
            <a:r>
              <a:rPr lang="en"/>
              <a:t>the model on only d_vocab</a:t>
            </a:r>
            <a:r>
              <a:rPr b="1" baseline="30000" lang="en"/>
              <a:t>3</a:t>
            </a:r>
            <a:r>
              <a:rPr lang="en"/>
              <a:t> sequences instead of d_vocab</a:t>
            </a:r>
            <a:r>
              <a:rPr b="1" baseline="30000" lang="en"/>
              <a:t>4</a:t>
            </a:r>
            <a:r>
              <a:rPr lang="en"/>
              <a:t>.</a:t>
            </a:r>
            <a:endParaRPr/>
          </a:p>
        </p:txBody>
      </p:sp>
      <p:sp>
        <p:nvSpPr>
          <p:cNvPr id="192" name="Google Shape;192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93" name="Google Shape;193;p25"/>
          <p:cNvSpPr txBox="1"/>
          <p:nvPr>
            <p:ph idx="2" type="title"/>
          </p:nvPr>
        </p:nvSpPr>
        <p:spPr>
          <a:xfrm>
            <a:off x="6474600" y="0"/>
            <a:ext cx="2669400" cy="6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" sz="970"/>
              <a:t>Ambitious Mechanistic Interpretability</a:t>
            </a:r>
            <a:endParaRPr sz="97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" sz="970"/>
              <a:t>Proofs Approach</a:t>
            </a:r>
            <a:endParaRPr sz="97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b="1" lang="en" sz="970"/>
              <a:t>Case Study: Max of 4</a:t>
            </a:r>
            <a:endParaRPr b="1" sz="97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" sz="970"/>
              <a:t>Applications: Modular Arithmetic and SAEs</a:t>
            </a:r>
            <a:endParaRPr sz="97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t/>
            </a:r>
            <a:endParaRPr b="1" sz="97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t/>
            </a:r>
            <a:endParaRPr sz="97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t/>
            </a:r>
            <a:endParaRPr sz="97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97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320"/>
              <a:t>Convexity in PyTorch Code</a:t>
            </a:r>
            <a:endParaRPr sz="2320"/>
          </a:p>
        </p:txBody>
      </p:sp>
      <p:sp>
        <p:nvSpPr>
          <p:cNvPr id="199" name="Google Shape;199;p26"/>
          <p:cNvSpPr txBox="1"/>
          <p:nvPr>
            <p:ph idx="1" type="body"/>
          </p:nvPr>
        </p:nvSpPr>
        <p:spPr>
          <a:xfrm>
            <a:off x="311700" y="1152475"/>
            <a:ext cx="8520600" cy="399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25000" lnSpcReduction="2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4761"/>
              <a:buFont typeface="Arial"/>
              <a:buNone/>
            </a:pPr>
            <a:r>
              <a:rPr lang="en" sz="1050">
                <a:solidFill>
                  <a:srgbClr val="795E26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@</a:t>
            </a:r>
            <a:r>
              <a:rPr lang="en" sz="1050">
                <a:solidFill>
                  <a:srgbClr val="267F99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torch</a:t>
            </a:r>
            <a:r>
              <a:rPr lang="en" sz="1050">
                <a:solidFill>
                  <a:srgbClr val="795E26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.</a:t>
            </a:r>
            <a:r>
              <a:rPr lang="en" sz="1050">
                <a:solidFill>
                  <a:srgbClr val="267F99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no_grad</a:t>
            </a: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()</a:t>
            </a:r>
            <a:endParaRPr sz="1050">
              <a:solidFill>
                <a:srgbClr val="3B3B3B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4761"/>
              <a:buFont typeface="Arial"/>
              <a:buNone/>
            </a:pPr>
            <a:r>
              <a:rPr lang="en" sz="1050">
                <a:solidFill>
                  <a:srgbClr val="0000FF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def</a:t>
            </a: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 sz="1050">
                <a:solidFill>
                  <a:srgbClr val="795E26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compute_extreme_softmaxed_right_attention_cubic_simple</a:t>
            </a: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(</a:t>
            </a:r>
            <a:endParaRPr sz="1050">
              <a:solidFill>
                <a:srgbClr val="3B3B3B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4761"/>
              <a:buFont typeface="Arial"/>
              <a:buNone/>
            </a:pP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</a:t>
            </a:r>
            <a:r>
              <a:rPr lang="en" sz="105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EQKE</a:t>
            </a: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: </a:t>
            </a:r>
            <a:r>
              <a:rPr lang="en" sz="1050">
                <a:solidFill>
                  <a:srgbClr val="267F99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Float</a:t>
            </a: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[</a:t>
            </a:r>
            <a:r>
              <a:rPr lang="en" sz="1050">
                <a:solidFill>
                  <a:srgbClr val="267F99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Tensor</a:t>
            </a: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, </a:t>
            </a:r>
            <a:r>
              <a:rPr lang="en" sz="1050">
                <a:solidFill>
                  <a:srgbClr val="A31515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"d_vocab_q d_vocab_k"</a:t>
            </a: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],  </a:t>
            </a:r>
            <a:r>
              <a:rPr lang="en" sz="1050">
                <a:solidFill>
                  <a:srgbClr val="00800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# noqa: F722</a:t>
            </a:r>
            <a:endParaRPr sz="1050">
              <a:solidFill>
                <a:srgbClr val="008000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4761"/>
              <a:buFont typeface="Arial"/>
              <a:buNone/>
            </a:pP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</a:t>
            </a:r>
            <a:r>
              <a:rPr lang="en" sz="105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EQKP</a:t>
            </a: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: </a:t>
            </a:r>
            <a:r>
              <a:rPr lang="en" sz="1050">
                <a:solidFill>
                  <a:srgbClr val="267F99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Float</a:t>
            </a: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[</a:t>
            </a:r>
            <a:r>
              <a:rPr lang="en" sz="1050">
                <a:solidFill>
                  <a:srgbClr val="267F99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Tensor</a:t>
            </a: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, </a:t>
            </a:r>
            <a:r>
              <a:rPr lang="en" sz="1050">
                <a:solidFill>
                  <a:srgbClr val="A31515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"d_vocab_q n_ctx_k"</a:t>
            </a: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],  </a:t>
            </a:r>
            <a:r>
              <a:rPr lang="en" sz="1050">
                <a:solidFill>
                  <a:srgbClr val="00800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# noqa: F722</a:t>
            </a:r>
            <a:endParaRPr sz="1050">
              <a:solidFill>
                <a:srgbClr val="008000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4761"/>
              <a:buFont typeface="Arial"/>
              <a:buNone/>
            </a:pP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</a:t>
            </a:r>
            <a:r>
              <a:rPr lang="en" sz="105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attn_scale</a:t>
            </a: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: </a:t>
            </a:r>
            <a:r>
              <a:rPr lang="en" sz="1050">
                <a:solidFill>
                  <a:srgbClr val="267F99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Union</a:t>
            </a: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[</a:t>
            </a:r>
            <a:r>
              <a:rPr lang="en" sz="1050">
                <a:solidFill>
                  <a:srgbClr val="267F99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Float</a:t>
            </a: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[</a:t>
            </a:r>
            <a:r>
              <a:rPr lang="en" sz="1050">
                <a:solidFill>
                  <a:srgbClr val="267F99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Tensor</a:t>
            </a: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, </a:t>
            </a:r>
            <a:r>
              <a:rPr lang="en" sz="1050">
                <a:solidFill>
                  <a:srgbClr val="A31515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""</a:t>
            </a: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], </a:t>
            </a:r>
            <a:r>
              <a:rPr lang="en" sz="1050">
                <a:solidFill>
                  <a:srgbClr val="267F99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float</a:t>
            </a: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] </a:t>
            </a:r>
            <a:r>
              <a:rPr lang="en" sz="1050">
                <a:solidFill>
                  <a:schemeClr val="dk1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=</a:t>
            </a: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 sz="105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model</a:t>
            </a: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.blocks[  </a:t>
            </a:r>
            <a:r>
              <a:rPr lang="en" sz="1050">
                <a:solidFill>
                  <a:srgbClr val="00800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# noqa F722</a:t>
            </a:r>
            <a:endParaRPr sz="1050">
              <a:solidFill>
                <a:srgbClr val="008000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4761"/>
              <a:buFont typeface="Arial"/>
              <a:buNone/>
            </a:pP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    </a:t>
            </a:r>
            <a:r>
              <a:rPr lang="en" sz="1050">
                <a:solidFill>
                  <a:srgbClr val="098658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0</a:t>
            </a:r>
            <a:endParaRPr sz="1050">
              <a:solidFill>
                <a:srgbClr val="098658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4761"/>
              <a:buFont typeface="Arial"/>
              <a:buNone/>
            </a:pP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].attn.attn_scale,</a:t>
            </a:r>
            <a:endParaRPr sz="1050">
              <a:solidFill>
                <a:srgbClr val="3B3B3B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4761"/>
              <a:buFont typeface="Arial"/>
              <a:buNone/>
            </a:pP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</a:t>
            </a:r>
            <a:r>
              <a:rPr lang="en" sz="105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position</a:t>
            </a: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: </a:t>
            </a:r>
            <a:r>
              <a:rPr lang="en" sz="1050">
                <a:solidFill>
                  <a:srgbClr val="267F99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Optional</a:t>
            </a: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[</a:t>
            </a:r>
            <a:r>
              <a:rPr lang="en" sz="1050">
                <a:solidFill>
                  <a:srgbClr val="267F99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int</a:t>
            </a: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] </a:t>
            </a:r>
            <a:r>
              <a:rPr lang="en" sz="1050">
                <a:solidFill>
                  <a:schemeClr val="dk1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=</a:t>
            </a: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 sz="1050">
                <a:solidFill>
                  <a:srgbClr val="0000FF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None</a:t>
            </a: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,</a:t>
            </a:r>
            <a:endParaRPr sz="1050">
              <a:solidFill>
                <a:srgbClr val="3B3B3B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4761"/>
              <a:buFont typeface="Arial"/>
              <a:buNone/>
            </a:pP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) -&gt; </a:t>
            </a:r>
            <a:r>
              <a:rPr lang="en" sz="1050">
                <a:solidFill>
                  <a:srgbClr val="267F99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Float</a:t>
            </a: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[</a:t>
            </a:r>
            <a:endParaRPr sz="1050">
              <a:solidFill>
                <a:srgbClr val="3B3B3B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4761"/>
              <a:buFont typeface="Arial"/>
              <a:buNone/>
            </a:pP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</a:t>
            </a:r>
            <a:r>
              <a:rPr lang="en" sz="1050">
                <a:solidFill>
                  <a:srgbClr val="267F99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Tensor</a:t>
            </a: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,</a:t>
            </a:r>
            <a:endParaRPr sz="1050">
              <a:solidFill>
                <a:srgbClr val="3B3B3B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4761"/>
              <a:buFont typeface="Arial"/>
              <a:buNone/>
            </a:pP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</a:t>
            </a:r>
            <a:r>
              <a:rPr lang="en" sz="1050">
                <a:solidFill>
                  <a:srgbClr val="A31515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"minmax=2 attn=3 d_vocab_q d_vocab_max d_vocab_nonmax n_ctx_copies_nonmax"</a:t>
            </a: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,  </a:t>
            </a:r>
            <a:r>
              <a:rPr lang="en" sz="1050">
                <a:solidFill>
                  <a:srgbClr val="00800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# noqa: F722</a:t>
            </a:r>
            <a:endParaRPr sz="1050">
              <a:solidFill>
                <a:srgbClr val="008000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4761"/>
              <a:buFont typeface="Arial"/>
              <a:buNone/>
            </a:pP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]:</a:t>
            </a:r>
            <a:endParaRPr sz="1050">
              <a:solidFill>
                <a:srgbClr val="3B3B3B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4761"/>
              <a:buFont typeface="Arial"/>
              <a:buNone/>
            </a:pP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</a:t>
            </a:r>
            <a:r>
              <a:rPr lang="en" sz="1050">
                <a:solidFill>
                  <a:srgbClr val="0000FF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r</a:t>
            </a:r>
            <a:r>
              <a:rPr lang="en" sz="1050">
                <a:solidFill>
                  <a:srgbClr val="A31515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"""</a:t>
            </a:r>
            <a:endParaRPr sz="1050">
              <a:solidFill>
                <a:srgbClr val="A31515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4761"/>
              <a:buFont typeface="Arial"/>
              <a:buNone/>
            </a:pPr>
            <a:r>
              <a:rPr lang="en" sz="1050">
                <a:solidFill>
                  <a:srgbClr val="A31515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Computes the extreme (min-attn-to-max is minmax=0, max-attn-to-max is minmax=1) post-softmax attention (extremized over sequence orderings) paid to the maximum token (attn=0) and</a:t>
            </a:r>
            <a:endParaRPr sz="1050">
              <a:solidFill>
                <a:srgbClr val="A31515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4761"/>
              <a:buFont typeface="Arial"/>
              <a:buNone/>
            </a:pPr>
            <a:r>
              <a:rPr lang="en" sz="1050">
                <a:solidFill>
                  <a:srgbClr val="A31515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to the non-maximum token (attn=1) and to the query token (attn=2):</a:t>
            </a:r>
            <a:endParaRPr sz="1050">
              <a:solidFill>
                <a:srgbClr val="A31515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4761"/>
              <a:buFont typeface="Arial"/>
              <a:buNone/>
            </a:pPr>
            <a:r>
              <a:rPr lang="en" sz="1050">
                <a:solidFill>
                  <a:srgbClr val="A31515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    - by each possible value of the query token,</a:t>
            </a:r>
            <a:endParaRPr sz="1050">
              <a:solidFill>
                <a:srgbClr val="A31515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4761"/>
              <a:buFont typeface="Arial"/>
              <a:buNone/>
            </a:pPr>
            <a:r>
              <a:rPr lang="en" sz="1050">
                <a:solidFill>
                  <a:srgbClr val="A31515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    - for each possible value of the max token,</a:t>
            </a:r>
            <a:endParaRPr sz="1050">
              <a:solidFill>
                <a:srgbClr val="A31515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4761"/>
              <a:buFont typeface="Arial"/>
              <a:buNone/>
            </a:pPr>
            <a:r>
              <a:rPr lang="en" sz="1050">
                <a:solidFill>
                  <a:srgbClr val="A31515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    - for each possible value of the nonmax token,</a:t>
            </a:r>
            <a:endParaRPr sz="1050">
              <a:solidFill>
                <a:srgbClr val="A31515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4761"/>
              <a:buFont typeface="Arial"/>
              <a:buNone/>
            </a:pPr>
            <a:r>
              <a:rPr lang="en" sz="1050">
                <a:solidFill>
                  <a:srgbClr val="A31515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    - for each number of copies of the non max token</a:t>
            </a:r>
            <a:endParaRPr sz="1050">
              <a:solidFill>
                <a:srgbClr val="A31515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4761"/>
              <a:buFont typeface="Arial"/>
              <a:buNone/>
            </a:pPr>
            <a:r>
              <a:t/>
            </a:r>
            <a:endParaRPr sz="1050">
              <a:solidFill>
                <a:srgbClr val="3B3B3B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4761"/>
              <a:buFont typeface="Arial"/>
              <a:buNone/>
            </a:pPr>
            <a:r>
              <a:rPr lang="en" sz="1050">
                <a:solidFill>
                  <a:srgbClr val="A31515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Basically, this attempts to lower bound the attention that is paid to the max token and the query token, by</a:t>
            </a:r>
            <a:endParaRPr sz="1050">
              <a:solidFill>
                <a:srgbClr val="A31515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4761"/>
              <a:buFont typeface="Arial"/>
              <a:buNone/>
            </a:pPr>
            <a:r>
              <a:rPr lang="en" sz="1050">
                <a:solidFill>
                  <a:srgbClr val="A31515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pessimising over the order of the non-query tokens.</a:t>
            </a:r>
            <a:endParaRPr sz="1050">
              <a:solidFill>
                <a:srgbClr val="A31515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4761"/>
              <a:buFont typeface="Arial"/>
              <a:buNone/>
            </a:pPr>
            <a:r>
              <a:t/>
            </a:r>
            <a:endParaRPr sz="1050">
              <a:solidFill>
                <a:srgbClr val="3B3B3B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4761"/>
              <a:buFont typeface="Arial"/>
              <a:buNone/>
            </a:pPr>
            <a:r>
              <a:rPr lang="en" sz="1050">
                <a:solidFill>
                  <a:srgbClr val="A31515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Note that we could do a bit of a better job than this by taking in min_gap and a pre-computed extreme_attention</a:t>
            </a:r>
            <a:endParaRPr sz="1050">
              <a:solidFill>
                <a:srgbClr val="A31515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4761"/>
              <a:buFont typeface="Arial"/>
              <a:buNone/>
            </a:pPr>
            <a:r>
              <a:rPr lang="en" sz="1050">
                <a:solidFill>
                  <a:srgbClr val="A31515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matrix, if we wanted to.</a:t>
            </a:r>
            <a:endParaRPr sz="1050">
              <a:solidFill>
                <a:srgbClr val="A31515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4761"/>
              <a:buFont typeface="Arial"/>
              <a:buNone/>
            </a:pPr>
            <a:r>
              <a:t/>
            </a:r>
            <a:endParaRPr sz="1050">
              <a:solidFill>
                <a:srgbClr val="3B3B3B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4761"/>
              <a:buFont typeface="Arial"/>
              <a:buNone/>
            </a:pPr>
            <a:r>
              <a:rPr lang="en" sz="1050">
                <a:solidFill>
                  <a:srgbClr val="A31515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Time Complexity: O(d_vocab^3 * n_ctx^2)</a:t>
            </a:r>
            <a:endParaRPr sz="1050">
              <a:solidFill>
                <a:srgbClr val="A31515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4761"/>
              <a:buFont typeface="Arial"/>
              <a:buNone/>
            </a:pPr>
            <a:r>
              <a:t/>
            </a:r>
            <a:endParaRPr sz="1050">
              <a:solidFill>
                <a:srgbClr val="3B3B3B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4761"/>
              <a:buFont typeface="Arial"/>
              <a:buNone/>
            </a:pPr>
            <a:r>
              <a:rPr lang="en" sz="1050">
                <a:solidFill>
                  <a:srgbClr val="A31515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Preconditions:</a:t>
            </a:r>
            <a:endParaRPr sz="1050">
              <a:solidFill>
                <a:srgbClr val="A31515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4761"/>
              <a:buFont typeface="Arial"/>
              <a:buNone/>
            </a:pPr>
            <a:r>
              <a:rPr lang="en" sz="1050">
                <a:solidFill>
                  <a:srgbClr val="A31515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    . attn_scale is correct for the model (\sqrt(d_head) by default)</a:t>
            </a:r>
            <a:endParaRPr sz="1050">
              <a:solidFill>
                <a:srgbClr val="A31515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4761"/>
              <a:buFont typeface="Arial"/>
              <a:buNone/>
            </a:pPr>
            <a:r>
              <a:rPr lang="en" sz="1050">
                <a:solidFill>
                  <a:srgbClr val="A31515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    . EQKE[q, k] is the attention paid from query q to key token k</a:t>
            </a:r>
            <a:endParaRPr sz="1050">
              <a:solidFill>
                <a:srgbClr val="A31515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4761"/>
              <a:buFont typeface="Arial"/>
              <a:buNone/>
            </a:pPr>
            <a:r>
              <a:rPr lang="en" sz="1050">
                <a:solidFill>
                  <a:srgbClr val="A31515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    . EQKP[q, p] is the attention paid from query q to key position p</a:t>
            </a:r>
            <a:endParaRPr sz="1050">
              <a:solidFill>
                <a:srgbClr val="A31515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4761"/>
              <a:buFont typeface="Arial"/>
              <a:buNone/>
            </a:pPr>
            <a:r>
              <a:rPr lang="en" sz="1050">
                <a:solidFill>
                  <a:srgbClr val="A31515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Postconditions:</a:t>
            </a:r>
            <a:endParaRPr sz="1050">
              <a:solidFill>
                <a:srgbClr val="A31515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4761"/>
              <a:buFont typeface="Arial"/>
              <a:buNone/>
            </a:pPr>
            <a:r>
              <a:rPr lang="en" sz="1050">
                <a:solidFill>
                  <a:srgbClr val="A31515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    \forall w \in {0,1,2}, q, m, k, n_copies_nonmax: ("w" for which)</a:t>
            </a:r>
            <a:endParaRPr sz="1050">
              <a:solidFill>
                <a:srgbClr val="A31515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4761"/>
              <a:buFont typeface="Arial"/>
              <a:buNone/>
            </a:pPr>
            <a:r>
              <a:rPr lang="en" sz="1050">
                <a:solidFill>
                  <a:srgbClr val="A31515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      if q &gt; m or k &gt; m: return[:, w, q, m, k, n_copies_nonmax] = nan</a:t>
            </a:r>
            <a:endParaRPr sz="1050">
              <a:solidFill>
                <a:srgbClr val="A31515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4761"/>
              <a:buFont typeface="Arial"/>
              <a:buNone/>
            </a:pPr>
            <a:r>
              <a:rPr lang="en" sz="1050">
                <a:solidFill>
                  <a:srgbClr val="A31515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            (That is, the answer is undefined if the query token is greater than the max token, or if the non-max</a:t>
            </a:r>
            <a:endParaRPr sz="1050">
              <a:solidFill>
                <a:srgbClr val="A31515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4761"/>
              <a:buFont typeface="Arial"/>
              <a:buNone/>
            </a:pPr>
            <a:r>
              <a:rPr lang="en" sz="1050">
                <a:solidFill>
                  <a:srgbClr val="A31515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            token is greater than the max token)</a:t>
            </a:r>
            <a:endParaRPr sz="1050">
              <a:solidFill>
                <a:srgbClr val="A31515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4761"/>
              <a:buFont typeface="Arial"/>
              <a:buNone/>
            </a:pPr>
            <a:r>
              <a:rPr lang="en" sz="1050">
                <a:solidFill>
                  <a:srgbClr val="A31515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      elif m = k and n_copies_nonmax != 0: return[:, w, q, m, k, n_copies_nonmax] = nan</a:t>
            </a:r>
            <a:endParaRPr sz="1050">
              <a:solidFill>
                <a:srgbClr val="A31515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4761"/>
              <a:buFont typeface="Arial"/>
              <a:buNone/>
            </a:pPr>
            <a:r>
              <a:rPr lang="en" sz="1050">
                <a:solidFill>
                  <a:srgbClr val="A31515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            (That is, the answer is undefined if the non-max token is equal to the max token and there are non-zero</a:t>
            </a:r>
            <a:endParaRPr sz="1050">
              <a:solidFill>
                <a:srgbClr val="A31515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4761"/>
              <a:buFont typeface="Arial"/>
              <a:buNone/>
            </a:pPr>
            <a:r>
              <a:rPr lang="en" sz="1050">
                <a:solidFill>
                  <a:srgbClr val="A31515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            copies of non-max tokens)</a:t>
            </a:r>
            <a:endParaRPr sz="1050">
              <a:solidFill>
                <a:srgbClr val="A31515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4761"/>
              <a:buFont typeface="Arial"/>
              <a:buNone/>
            </a:pPr>
            <a:r>
              <a:rPr lang="en" sz="1050">
                <a:solidFill>
                  <a:srgbClr val="A31515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      elif q != m and n_copies_nonmax &gt;= n_ctx - 1: return[:, w, q, m, k, n_copies_nonmax] = nan</a:t>
            </a:r>
            <a:endParaRPr sz="1050">
              <a:solidFill>
                <a:srgbClr val="A31515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4761"/>
              <a:buFont typeface="Arial"/>
              <a:buNone/>
            </a:pPr>
            <a:r>
              <a:rPr lang="en" sz="1050">
                <a:solidFill>
                  <a:srgbClr val="A31515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            (That is, the answer is undefined if the query token is not equal to the max token and there are n_ctx</a:t>
            </a:r>
            <a:endParaRPr sz="1050">
              <a:solidFill>
                <a:srgbClr val="A31515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4761"/>
              <a:buFont typeface="Arial"/>
              <a:buNone/>
            </a:pPr>
            <a:r>
              <a:rPr lang="en" sz="1050">
                <a:solidFill>
                  <a:srgbClr val="A31515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            - 1 or more copies of the non-max token, because then the max token would be missing)</a:t>
            </a:r>
            <a:endParaRPr sz="1050">
              <a:solidFill>
                <a:srgbClr val="A31515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4761"/>
              <a:buFont typeface="Arial"/>
              <a:buNone/>
            </a:pPr>
            <a:r>
              <a:rPr lang="en" sz="1050">
                <a:solidFill>
                  <a:srgbClr val="A31515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      else: amongst all permutations of [the non-query-tokens in] the sequence with query q, n_copies_nonmax copies</a:t>
            </a:r>
            <a:endParaRPr sz="1050">
              <a:solidFill>
                <a:srgbClr val="A31515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4761"/>
              <a:buFont typeface="Arial"/>
              <a:buNone/>
            </a:pPr>
            <a:r>
              <a:rPr lang="en" sz="1050">
                <a:solidFill>
                  <a:srgbClr val="A31515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            of k, and all other tokens equal to m:</a:t>
            </a:r>
            <a:endParaRPr sz="1050">
              <a:solidFill>
                <a:srgbClr val="A31515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4761"/>
              <a:buFont typeface="Arial"/>
              <a:buNone/>
            </a:pPr>
            <a:r>
              <a:rPr lang="en" sz="1050">
                <a:solidFill>
                  <a:srgbClr val="A31515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            return[0, 0, q, m, k, n_copies_nonmax] &lt;= post-softmax attention paid to max token m     &lt;= return[1, 0, q, m, k, n_copies_nonmax]</a:t>
            </a:r>
            <a:endParaRPr sz="1050">
              <a:solidFill>
                <a:srgbClr val="A31515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4761"/>
              <a:buFont typeface="Arial"/>
              <a:buNone/>
            </a:pPr>
            <a:r>
              <a:rPr lang="en" sz="1050">
                <a:solidFill>
                  <a:srgbClr val="A31515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            return[0, 1, q, m, k, n_copies_nonmax] &lt;= post-softmax attention paid to non-max token k &lt;= return[1, 1, q, m, k, n_copies_nonmax]</a:t>
            </a:r>
            <a:endParaRPr sz="1050">
              <a:solidFill>
                <a:srgbClr val="A31515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4761"/>
              <a:buFont typeface="Arial"/>
              <a:buNone/>
            </a:pPr>
            <a:r>
              <a:rPr lang="en" sz="1050">
                <a:solidFill>
                  <a:srgbClr val="A31515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            return[0, 2, q, m, k, n_copies_nonmax] &lt;= post-softmax attention paid to query token q   &lt;= return[1, 2, q, m, k, n_copies_nonmax]</a:t>
            </a:r>
            <a:endParaRPr sz="1050">
              <a:solidFill>
                <a:srgbClr val="A31515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4761"/>
              <a:buFont typeface="Arial"/>
              <a:buNone/>
            </a:pPr>
            <a:r>
              <a:t/>
            </a:r>
            <a:endParaRPr sz="1050">
              <a:solidFill>
                <a:srgbClr val="3B3B3B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4761"/>
              <a:buFont typeface="Arial"/>
              <a:buNone/>
            </a:pPr>
            <a:r>
              <a:rPr lang="en" sz="1050">
                <a:solidFill>
                  <a:srgbClr val="A31515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"""</a:t>
            </a:r>
            <a:endParaRPr sz="1050">
              <a:solidFill>
                <a:srgbClr val="A31515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4761"/>
              <a:buFont typeface="Arial"/>
              <a:buNone/>
            </a:pP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</a:t>
            </a:r>
            <a:r>
              <a:rPr lang="en" sz="105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d_vocab</a:t>
            </a: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, </a:t>
            </a:r>
            <a:r>
              <a:rPr lang="en" sz="105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n_ctx</a:t>
            </a: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 sz="1050">
                <a:solidFill>
                  <a:schemeClr val="dk1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=</a:t>
            </a: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 sz="105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EQKE</a:t>
            </a: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.</a:t>
            </a:r>
            <a:r>
              <a:rPr lang="en" sz="105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shape</a:t>
            </a: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[</a:t>
            </a:r>
            <a:r>
              <a:rPr lang="en" sz="1050">
                <a:solidFill>
                  <a:schemeClr val="dk1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-</a:t>
            </a:r>
            <a:r>
              <a:rPr lang="en" sz="1050">
                <a:solidFill>
                  <a:srgbClr val="098658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], </a:t>
            </a:r>
            <a:r>
              <a:rPr lang="en" sz="105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EQKP</a:t>
            </a: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.</a:t>
            </a:r>
            <a:r>
              <a:rPr lang="en" sz="105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shape</a:t>
            </a: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[</a:t>
            </a:r>
            <a:r>
              <a:rPr lang="en" sz="1050">
                <a:solidFill>
                  <a:schemeClr val="dk1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-</a:t>
            </a:r>
            <a:r>
              <a:rPr lang="en" sz="1050">
                <a:solidFill>
                  <a:srgbClr val="098658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]</a:t>
            </a:r>
            <a:endParaRPr sz="1050">
              <a:solidFill>
                <a:srgbClr val="3B3B3B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4761"/>
              <a:buFont typeface="Arial"/>
              <a:buNone/>
            </a:pP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</a:t>
            </a:r>
            <a:r>
              <a:rPr lang="en" sz="105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result</a:t>
            </a: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 sz="1050">
                <a:solidFill>
                  <a:schemeClr val="dk1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=</a:t>
            </a: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 sz="1050">
                <a:solidFill>
                  <a:srgbClr val="267F99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torch</a:t>
            </a: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.</a:t>
            </a:r>
            <a:r>
              <a:rPr lang="en" sz="1050">
                <a:solidFill>
                  <a:srgbClr val="795E26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zeros</a:t>
            </a: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((</a:t>
            </a:r>
            <a:r>
              <a:rPr lang="en" sz="1050">
                <a:solidFill>
                  <a:srgbClr val="098658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, </a:t>
            </a:r>
            <a:r>
              <a:rPr lang="en" sz="1050">
                <a:solidFill>
                  <a:srgbClr val="098658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3</a:t>
            </a: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, </a:t>
            </a:r>
            <a:r>
              <a:rPr lang="en" sz="105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d_vocab</a:t>
            </a: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, </a:t>
            </a:r>
            <a:r>
              <a:rPr lang="en" sz="105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d_vocab</a:t>
            </a: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, </a:t>
            </a:r>
            <a:r>
              <a:rPr lang="en" sz="105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d_vocab</a:t>
            </a: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, </a:t>
            </a:r>
            <a:r>
              <a:rPr lang="en" sz="105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n_ctx</a:t>
            </a: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)).</a:t>
            </a:r>
            <a:r>
              <a:rPr lang="en" sz="1050">
                <a:solidFill>
                  <a:srgbClr val="795E26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to</a:t>
            </a: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(</a:t>
            </a:r>
            <a:r>
              <a:rPr lang="en" sz="105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EQKE</a:t>
            </a: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) </a:t>
            </a:r>
            <a:r>
              <a:rPr lang="en" sz="1050">
                <a:solidFill>
                  <a:srgbClr val="795E26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+</a:t>
            </a: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 sz="1050">
                <a:solidFill>
                  <a:srgbClr val="267F99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float</a:t>
            </a: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(</a:t>
            </a:r>
            <a:endParaRPr sz="1050">
              <a:solidFill>
                <a:srgbClr val="3B3B3B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4761"/>
              <a:buFont typeface="Arial"/>
              <a:buNone/>
            </a:pP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    </a:t>
            </a:r>
            <a:r>
              <a:rPr lang="en" sz="1050">
                <a:solidFill>
                  <a:srgbClr val="A31515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"nan"</a:t>
            </a:r>
            <a:endParaRPr sz="1050">
              <a:solidFill>
                <a:srgbClr val="A31515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4761"/>
              <a:buFont typeface="Arial"/>
              <a:buNone/>
            </a:pP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)</a:t>
            </a:r>
            <a:endParaRPr sz="1050">
              <a:solidFill>
                <a:srgbClr val="3B3B3B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4761"/>
              <a:buFont typeface="Arial"/>
              <a:buNone/>
            </a:pP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</a:t>
            </a:r>
            <a:r>
              <a:rPr lang="en" sz="105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tmp</a:t>
            </a: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 sz="1050">
                <a:solidFill>
                  <a:schemeClr val="dk1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=</a:t>
            </a: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 sz="1050">
                <a:solidFill>
                  <a:srgbClr val="267F99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torch</a:t>
            </a: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.</a:t>
            </a:r>
            <a:r>
              <a:rPr lang="en" sz="1050">
                <a:solidFill>
                  <a:srgbClr val="795E26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zeros</a:t>
            </a: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(</a:t>
            </a:r>
            <a:endParaRPr sz="1050">
              <a:solidFill>
                <a:srgbClr val="3B3B3B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4761"/>
              <a:buFont typeface="Arial"/>
              <a:buNone/>
            </a:pP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    (</a:t>
            </a:r>
            <a:endParaRPr sz="1050">
              <a:solidFill>
                <a:srgbClr val="3B3B3B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4761"/>
              <a:buFont typeface="Arial"/>
              <a:buNone/>
            </a:pP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        </a:t>
            </a:r>
            <a:r>
              <a:rPr lang="en" sz="1050">
                <a:solidFill>
                  <a:srgbClr val="098658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,</a:t>
            </a:r>
            <a:endParaRPr sz="1050">
              <a:solidFill>
                <a:srgbClr val="3B3B3B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4761"/>
              <a:buFont typeface="Arial"/>
              <a:buNone/>
            </a:pP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        </a:t>
            </a:r>
            <a:r>
              <a:rPr lang="en" sz="105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n_ctx</a:t>
            </a: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,</a:t>
            </a:r>
            <a:endParaRPr sz="1050">
              <a:solidFill>
                <a:srgbClr val="3B3B3B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4761"/>
              <a:buFont typeface="Arial"/>
              <a:buNone/>
            </a:pP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    )</a:t>
            </a:r>
            <a:endParaRPr sz="1050">
              <a:solidFill>
                <a:srgbClr val="3B3B3B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4761"/>
              <a:buFont typeface="Arial"/>
              <a:buNone/>
            </a:pP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).</a:t>
            </a:r>
            <a:r>
              <a:rPr lang="en" sz="1050">
                <a:solidFill>
                  <a:srgbClr val="795E26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to</a:t>
            </a: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(</a:t>
            </a:r>
            <a:r>
              <a:rPr lang="en" sz="105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EQKE</a:t>
            </a: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)</a:t>
            </a:r>
            <a:endParaRPr sz="1050">
              <a:solidFill>
                <a:srgbClr val="3B3B3B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4761"/>
              <a:buFont typeface="Arial"/>
              <a:buNone/>
            </a:pP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</a:t>
            </a:r>
            <a:r>
              <a:rPr lang="en" sz="1050">
                <a:solidFill>
                  <a:srgbClr val="00800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# constants for indices so we don't have 0 and 1 floating around</a:t>
            </a:r>
            <a:endParaRPr sz="1050">
              <a:solidFill>
                <a:srgbClr val="008000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4761"/>
              <a:buFont typeface="Arial"/>
              <a:buNone/>
            </a:pP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</a:t>
            </a:r>
            <a:r>
              <a:rPr lang="en" sz="105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w_max</a:t>
            </a: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 sz="1050">
                <a:solidFill>
                  <a:schemeClr val="dk1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=</a:t>
            </a: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 sz="1050">
                <a:solidFill>
                  <a:srgbClr val="098658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0</a:t>
            </a:r>
            <a:endParaRPr sz="1050">
              <a:solidFill>
                <a:srgbClr val="098658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4761"/>
              <a:buFont typeface="Arial"/>
              <a:buNone/>
            </a:pP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</a:t>
            </a:r>
            <a:r>
              <a:rPr lang="en" sz="105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w_nmx</a:t>
            </a: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 sz="1050">
                <a:solidFill>
                  <a:schemeClr val="dk1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=</a:t>
            </a: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 sz="1050">
                <a:solidFill>
                  <a:srgbClr val="098658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1</a:t>
            </a:r>
            <a:endParaRPr sz="1050">
              <a:solidFill>
                <a:srgbClr val="098658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4761"/>
              <a:buFont typeface="Arial"/>
              <a:buNone/>
            </a:pP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</a:t>
            </a:r>
            <a:r>
              <a:rPr lang="en" sz="105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w_qry</a:t>
            </a: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 sz="1050">
                <a:solidFill>
                  <a:schemeClr val="dk1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=</a:t>
            </a: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 sz="1050">
                <a:solidFill>
                  <a:srgbClr val="098658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2</a:t>
            </a:r>
            <a:endParaRPr sz="1050">
              <a:solidFill>
                <a:srgbClr val="098658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4761"/>
              <a:buFont typeface="Arial"/>
              <a:buNone/>
            </a:pP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</a:t>
            </a:r>
            <a:r>
              <a:rPr lang="en" sz="1050">
                <a:solidFill>
                  <a:srgbClr val="00800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# we sort EQKP so that higher-attention positions are at the back, so we can put the max token at the front.</a:t>
            </a:r>
            <a:endParaRPr sz="1050">
              <a:solidFill>
                <a:srgbClr val="008000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4761"/>
              <a:buFont typeface="Arial"/>
              <a:buNone/>
            </a:pP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</a:t>
            </a:r>
            <a:r>
              <a:rPr lang="en" sz="105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EQKP</a:t>
            </a: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, </a:t>
            </a:r>
            <a:r>
              <a:rPr lang="en" sz="105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EQKPm1</a:t>
            </a: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 sz="1050">
                <a:solidFill>
                  <a:schemeClr val="dk1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=</a:t>
            </a: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 sz="105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EQKP</a:t>
            </a: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[:, :</a:t>
            </a:r>
            <a:r>
              <a:rPr lang="en" sz="1050">
                <a:solidFill>
                  <a:schemeClr val="dk1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-</a:t>
            </a:r>
            <a:r>
              <a:rPr lang="en" sz="1050">
                <a:solidFill>
                  <a:srgbClr val="098658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].</a:t>
            </a:r>
            <a:r>
              <a:rPr lang="en" sz="1050">
                <a:solidFill>
                  <a:srgbClr val="795E26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sort</a:t>
            </a: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(</a:t>
            </a:r>
            <a:r>
              <a:rPr lang="en" sz="105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dim</a:t>
            </a:r>
            <a:r>
              <a:rPr lang="en" sz="1050">
                <a:solidFill>
                  <a:schemeClr val="dk1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=-</a:t>
            </a:r>
            <a:r>
              <a:rPr lang="en" sz="1050">
                <a:solidFill>
                  <a:srgbClr val="098658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).</a:t>
            </a:r>
            <a:r>
              <a:rPr lang="en" sz="105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values</a:t>
            </a: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, </a:t>
            </a:r>
            <a:r>
              <a:rPr lang="en" sz="105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EQKP</a:t>
            </a: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[:, </a:t>
            </a:r>
            <a:r>
              <a:rPr lang="en" sz="1050">
                <a:solidFill>
                  <a:schemeClr val="dk1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-</a:t>
            </a:r>
            <a:r>
              <a:rPr lang="en" sz="1050">
                <a:solidFill>
                  <a:srgbClr val="098658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]</a:t>
            </a:r>
            <a:endParaRPr sz="1050">
              <a:solidFill>
                <a:srgbClr val="3B3B3B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4761"/>
              <a:buFont typeface="Arial"/>
              <a:buNone/>
            </a:pPr>
            <a:r>
              <a:t/>
            </a:r>
            <a:endParaRPr sz="1050">
              <a:solidFill>
                <a:srgbClr val="3B3B3B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4761"/>
              <a:buFont typeface="Arial"/>
              <a:buNone/>
            </a:pP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</a:t>
            </a:r>
            <a:r>
              <a:rPr lang="en" sz="1050">
                <a:solidFill>
                  <a:srgbClr val="AF00D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for</a:t>
            </a: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 sz="105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max_tok</a:t>
            </a: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 sz="1050">
                <a:solidFill>
                  <a:srgbClr val="795E26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in</a:t>
            </a: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 sz="105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tqdm</a:t>
            </a: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(</a:t>
            </a:r>
            <a:r>
              <a:rPr lang="en" sz="1050">
                <a:solidFill>
                  <a:srgbClr val="267F99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range</a:t>
            </a: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(</a:t>
            </a:r>
            <a:r>
              <a:rPr lang="en" sz="105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d_vocab</a:t>
            </a: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), </a:t>
            </a:r>
            <a:r>
              <a:rPr lang="en" sz="105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desc</a:t>
            </a:r>
            <a:r>
              <a:rPr lang="en" sz="1050">
                <a:solidFill>
                  <a:schemeClr val="dk1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=</a:t>
            </a:r>
            <a:r>
              <a:rPr lang="en" sz="1050">
                <a:solidFill>
                  <a:srgbClr val="A31515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"max_tok"</a:t>
            </a: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, </a:t>
            </a:r>
            <a:r>
              <a:rPr lang="en" sz="105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position</a:t>
            </a:r>
            <a:r>
              <a:rPr lang="en" sz="1050">
                <a:solidFill>
                  <a:schemeClr val="dk1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=</a:t>
            </a:r>
            <a:r>
              <a:rPr lang="en" sz="105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position</a:t>
            </a: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):</a:t>
            </a:r>
            <a:endParaRPr sz="1050">
              <a:solidFill>
                <a:srgbClr val="3B3B3B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4761"/>
              <a:buFont typeface="Arial"/>
              <a:buNone/>
            </a:pP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    </a:t>
            </a:r>
            <a:r>
              <a:rPr lang="en" sz="1050">
                <a:solidFill>
                  <a:srgbClr val="AF00D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for</a:t>
            </a: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 sz="105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q_tok</a:t>
            </a: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 sz="1050">
                <a:solidFill>
                  <a:srgbClr val="AF00D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in</a:t>
            </a: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 sz="1050">
                <a:solidFill>
                  <a:srgbClr val="267F99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range</a:t>
            </a: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(</a:t>
            </a:r>
            <a:r>
              <a:rPr lang="en" sz="105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max_tok</a:t>
            </a: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 sz="1050">
                <a:solidFill>
                  <a:schemeClr val="dk1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+</a:t>
            </a: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 sz="1050">
                <a:solidFill>
                  <a:srgbClr val="098658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):</a:t>
            </a:r>
            <a:endParaRPr sz="1050">
              <a:solidFill>
                <a:srgbClr val="3B3B3B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4761"/>
              <a:buFont typeface="Arial"/>
              <a:buNone/>
            </a:pP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        </a:t>
            </a:r>
            <a:r>
              <a:rPr lang="en" sz="105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tmp</a:t>
            </a: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[:, </a:t>
            </a:r>
            <a:r>
              <a:rPr lang="en" sz="1050">
                <a:solidFill>
                  <a:schemeClr val="dk1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-</a:t>
            </a:r>
            <a:r>
              <a:rPr lang="en" sz="1050">
                <a:solidFill>
                  <a:srgbClr val="098658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] </a:t>
            </a:r>
            <a:r>
              <a:rPr lang="en" sz="1050">
                <a:solidFill>
                  <a:schemeClr val="dk1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=</a:t>
            </a: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 sz="105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EQKE</a:t>
            </a: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[</a:t>
            </a:r>
            <a:r>
              <a:rPr lang="en" sz="105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q_tok</a:t>
            </a: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, </a:t>
            </a:r>
            <a:r>
              <a:rPr lang="en" sz="105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q_tok</a:t>
            </a: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] </a:t>
            </a:r>
            <a:r>
              <a:rPr lang="en" sz="1050">
                <a:solidFill>
                  <a:srgbClr val="795E26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+</a:t>
            </a: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 sz="105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EQKPm1</a:t>
            </a: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[</a:t>
            </a:r>
            <a:r>
              <a:rPr lang="en" sz="105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q_tok</a:t>
            </a: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]</a:t>
            </a:r>
            <a:endParaRPr sz="1050">
              <a:solidFill>
                <a:srgbClr val="3B3B3B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4761"/>
              <a:buFont typeface="Arial"/>
              <a:buNone/>
            </a:pP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        </a:t>
            </a:r>
            <a:r>
              <a:rPr lang="en" sz="1050">
                <a:solidFill>
                  <a:srgbClr val="AF00D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for</a:t>
            </a: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 sz="105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k_tok</a:t>
            </a: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 sz="1050">
                <a:solidFill>
                  <a:srgbClr val="AF00D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in</a:t>
            </a: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 sz="1050">
                <a:solidFill>
                  <a:srgbClr val="267F99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range</a:t>
            </a: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(</a:t>
            </a:r>
            <a:r>
              <a:rPr lang="en" sz="105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max_tok</a:t>
            </a: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 sz="1050">
                <a:solidFill>
                  <a:schemeClr val="dk1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+</a:t>
            </a: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 sz="1050">
                <a:solidFill>
                  <a:srgbClr val="098658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):</a:t>
            </a:r>
            <a:endParaRPr sz="1050">
              <a:solidFill>
                <a:srgbClr val="3B3B3B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4761"/>
              <a:buFont typeface="Arial"/>
              <a:buNone/>
            </a:pP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            </a:t>
            </a:r>
            <a:r>
              <a:rPr lang="en" sz="1050">
                <a:solidFill>
                  <a:srgbClr val="AF00D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if</a:t>
            </a: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 sz="105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k_tok</a:t>
            </a: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 sz="1050">
                <a:solidFill>
                  <a:schemeClr val="dk1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==</a:t>
            </a: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 sz="105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max_tok</a:t>
            </a: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:</a:t>
            </a:r>
            <a:endParaRPr sz="1050">
              <a:solidFill>
                <a:srgbClr val="3B3B3B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4761"/>
              <a:buFont typeface="Arial"/>
              <a:buNone/>
            </a:pP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                </a:t>
            </a:r>
            <a:r>
              <a:rPr lang="en" sz="1050">
                <a:solidFill>
                  <a:srgbClr val="AF00D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if</a:t>
            </a: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 sz="105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q_tok</a:t>
            </a: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 sz="1050">
                <a:solidFill>
                  <a:schemeClr val="dk1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==</a:t>
            </a: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 sz="105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max_tok</a:t>
            </a: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:</a:t>
            </a:r>
            <a:endParaRPr sz="1050">
              <a:solidFill>
                <a:srgbClr val="3B3B3B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4761"/>
              <a:buFont typeface="Arial"/>
              <a:buNone/>
            </a:pP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                    </a:t>
            </a:r>
            <a:r>
              <a:rPr lang="en" sz="1050">
                <a:solidFill>
                  <a:srgbClr val="00800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# only max tok, so we pay 100% attention to it</a:t>
            </a:r>
            <a:endParaRPr sz="1050">
              <a:solidFill>
                <a:srgbClr val="008000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4761"/>
              <a:buFont typeface="Arial"/>
              <a:buNone/>
            </a:pP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                    </a:t>
            </a:r>
            <a:r>
              <a:rPr lang="en" sz="105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result</a:t>
            </a: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[:, </a:t>
            </a:r>
            <a:r>
              <a:rPr lang="en" sz="105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w_max</a:t>
            </a: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, </a:t>
            </a:r>
            <a:r>
              <a:rPr lang="en" sz="105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q_tok</a:t>
            </a: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, </a:t>
            </a:r>
            <a:r>
              <a:rPr lang="en" sz="105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max_tok</a:t>
            </a: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, </a:t>
            </a:r>
            <a:r>
              <a:rPr lang="en" sz="105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k_tok</a:t>
            </a: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, </a:t>
            </a:r>
            <a:r>
              <a:rPr lang="en" sz="1050">
                <a:solidFill>
                  <a:srgbClr val="098658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0</a:t>
            </a: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] </a:t>
            </a:r>
            <a:r>
              <a:rPr lang="en" sz="1050">
                <a:solidFill>
                  <a:schemeClr val="dk1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=</a:t>
            </a: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 sz="1050">
                <a:solidFill>
                  <a:srgbClr val="098658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1</a:t>
            </a:r>
            <a:endParaRPr sz="1050">
              <a:solidFill>
                <a:srgbClr val="098658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4761"/>
              <a:buFont typeface="Arial"/>
              <a:buNone/>
            </a:pP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                    </a:t>
            </a:r>
            <a:r>
              <a:rPr lang="en" sz="105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result</a:t>
            </a: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[:, </a:t>
            </a:r>
            <a:r>
              <a:rPr lang="en" sz="105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w_nmx</a:t>
            </a: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, </a:t>
            </a:r>
            <a:r>
              <a:rPr lang="en" sz="105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q_tok</a:t>
            </a: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, </a:t>
            </a:r>
            <a:r>
              <a:rPr lang="en" sz="105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max_tok</a:t>
            </a: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, </a:t>
            </a:r>
            <a:r>
              <a:rPr lang="en" sz="105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k_tok</a:t>
            </a: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, </a:t>
            </a:r>
            <a:r>
              <a:rPr lang="en" sz="1050">
                <a:solidFill>
                  <a:srgbClr val="098658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0</a:t>
            </a: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] </a:t>
            </a:r>
            <a:r>
              <a:rPr lang="en" sz="1050">
                <a:solidFill>
                  <a:schemeClr val="dk1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=</a:t>
            </a: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 sz="1050">
                <a:solidFill>
                  <a:srgbClr val="098658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0</a:t>
            </a:r>
            <a:endParaRPr sz="1050">
              <a:solidFill>
                <a:srgbClr val="098658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4761"/>
              <a:buFont typeface="Arial"/>
              <a:buNone/>
            </a:pP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                    </a:t>
            </a:r>
            <a:r>
              <a:rPr lang="en" sz="105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result</a:t>
            </a: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[:, </a:t>
            </a:r>
            <a:r>
              <a:rPr lang="en" sz="105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w_qry</a:t>
            </a: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, </a:t>
            </a:r>
            <a:r>
              <a:rPr lang="en" sz="105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q_tok</a:t>
            </a: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, </a:t>
            </a:r>
            <a:r>
              <a:rPr lang="en" sz="105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max_tok</a:t>
            </a: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, </a:t>
            </a:r>
            <a:r>
              <a:rPr lang="en" sz="105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k_tok</a:t>
            </a: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, </a:t>
            </a:r>
            <a:r>
              <a:rPr lang="en" sz="1050">
                <a:solidFill>
                  <a:srgbClr val="098658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0</a:t>
            </a: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] </a:t>
            </a:r>
            <a:r>
              <a:rPr lang="en" sz="1050">
                <a:solidFill>
                  <a:schemeClr val="dk1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=</a:t>
            </a: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 sz="1050">
                <a:solidFill>
                  <a:srgbClr val="098658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0</a:t>
            </a:r>
            <a:endParaRPr sz="1050">
              <a:solidFill>
                <a:srgbClr val="098658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4761"/>
              <a:buFont typeface="Arial"/>
              <a:buNone/>
            </a:pP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                    </a:t>
            </a:r>
            <a:r>
              <a:rPr lang="en" sz="1050">
                <a:solidFill>
                  <a:srgbClr val="AF00D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continue</a:t>
            </a:r>
            <a:endParaRPr sz="1050">
              <a:solidFill>
                <a:srgbClr val="AF00DB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4761"/>
              <a:buFont typeface="Arial"/>
              <a:buNone/>
            </a:pP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                </a:t>
            </a:r>
            <a:r>
              <a:rPr lang="en" sz="105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tmp</a:t>
            </a: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[:, :</a:t>
            </a:r>
            <a:r>
              <a:rPr lang="en" sz="1050">
                <a:solidFill>
                  <a:schemeClr val="dk1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-</a:t>
            </a:r>
            <a:r>
              <a:rPr lang="en" sz="1050">
                <a:solidFill>
                  <a:srgbClr val="098658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] </a:t>
            </a:r>
            <a:r>
              <a:rPr lang="en" sz="1050">
                <a:solidFill>
                  <a:schemeClr val="dk1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=</a:t>
            </a: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 sz="105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EQKP</a:t>
            </a: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[</a:t>
            </a:r>
            <a:r>
              <a:rPr lang="en" sz="105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q_tok</a:t>
            </a: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] </a:t>
            </a:r>
            <a:r>
              <a:rPr lang="en" sz="1050">
                <a:solidFill>
                  <a:srgbClr val="795E26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+</a:t>
            </a: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 sz="105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EQKE</a:t>
            </a: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[</a:t>
            </a:r>
            <a:r>
              <a:rPr lang="en" sz="105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q_tok</a:t>
            </a: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, </a:t>
            </a:r>
            <a:r>
              <a:rPr lang="en" sz="105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k_tok</a:t>
            </a: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]</a:t>
            </a:r>
            <a:endParaRPr sz="1050">
              <a:solidFill>
                <a:srgbClr val="3B3B3B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4761"/>
              <a:buFont typeface="Arial"/>
              <a:buNone/>
            </a:pP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                </a:t>
            </a:r>
            <a:r>
              <a:rPr lang="en" sz="105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tmp_sm</a:t>
            </a: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 sz="1050">
                <a:solidFill>
                  <a:schemeClr val="dk1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=</a:t>
            </a: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(</a:t>
            </a:r>
            <a:r>
              <a:rPr lang="en" sz="105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tmp</a:t>
            </a: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 sz="1050">
                <a:solidFill>
                  <a:srgbClr val="795E26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/</a:t>
            </a: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 sz="105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attn_scale</a:t>
            </a: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).</a:t>
            </a:r>
            <a:r>
              <a:rPr lang="en" sz="1050">
                <a:solidFill>
                  <a:srgbClr val="795E26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softmax</a:t>
            </a: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(</a:t>
            </a:r>
            <a:r>
              <a:rPr lang="en" sz="105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dim</a:t>
            </a:r>
            <a:r>
              <a:rPr lang="en" sz="1050">
                <a:solidFill>
                  <a:schemeClr val="dk1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=-</a:t>
            </a:r>
            <a:r>
              <a:rPr lang="en" sz="1050">
                <a:solidFill>
                  <a:srgbClr val="098658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)</a:t>
            </a:r>
            <a:endParaRPr sz="1050">
              <a:solidFill>
                <a:srgbClr val="3B3B3B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4761"/>
              <a:buFont typeface="Arial"/>
              <a:buNone/>
            </a:pP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                </a:t>
            </a:r>
            <a:r>
              <a:rPr lang="en" sz="105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result</a:t>
            </a: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[:, </a:t>
            </a:r>
            <a:r>
              <a:rPr lang="en" sz="105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w_max</a:t>
            </a: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, </a:t>
            </a:r>
            <a:r>
              <a:rPr lang="en" sz="105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q_tok</a:t>
            </a: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, </a:t>
            </a:r>
            <a:r>
              <a:rPr lang="en" sz="105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max_tok</a:t>
            </a: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, </a:t>
            </a:r>
            <a:r>
              <a:rPr lang="en" sz="105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k_tok</a:t>
            </a: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, </a:t>
            </a:r>
            <a:r>
              <a:rPr lang="en" sz="1050">
                <a:solidFill>
                  <a:srgbClr val="098658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0</a:t>
            </a: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] </a:t>
            </a:r>
            <a:r>
              <a:rPr lang="en" sz="1050">
                <a:solidFill>
                  <a:schemeClr val="dk1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=</a:t>
            </a: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 sz="105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tmp_sm</a:t>
            </a: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[:, :</a:t>
            </a:r>
            <a:r>
              <a:rPr lang="en" sz="1050">
                <a:solidFill>
                  <a:schemeClr val="dk1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-</a:t>
            </a:r>
            <a:r>
              <a:rPr lang="en" sz="1050">
                <a:solidFill>
                  <a:srgbClr val="098658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].</a:t>
            </a:r>
            <a:r>
              <a:rPr lang="en" sz="1050">
                <a:solidFill>
                  <a:srgbClr val="795E26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sum</a:t>
            </a: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(</a:t>
            </a:r>
            <a:endParaRPr sz="1050">
              <a:solidFill>
                <a:srgbClr val="3B3B3B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4761"/>
              <a:buFont typeface="Arial"/>
              <a:buNone/>
            </a:pP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                    </a:t>
            </a:r>
            <a:r>
              <a:rPr lang="en" sz="105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dim</a:t>
            </a:r>
            <a:r>
              <a:rPr lang="en" sz="1050">
                <a:solidFill>
                  <a:schemeClr val="dk1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=-</a:t>
            </a:r>
            <a:r>
              <a:rPr lang="en" sz="1050">
                <a:solidFill>
                  <a:srgbClr val="098658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1</a:t>
            </a:r>
            <a:endParaRPr sz="1050">
              <a:solidFill>
                <a:srgbClr val="098658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4761"/>
              <a:buFont typeface="Arial"/>
              <a:buNone/>
            </a:pP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                )</a:t>
            </a:r>
            <a:endParaRPr sz="1050">
              <a:solidFill>
                <a:srgbClr val="3B3B3B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4761"/>
              <a:buFont typeface="Arial"/>
              <a:buNone/>
            </a:pP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                </a:t>
            </a:r>
            <a:r>
              <a:rPr lang="en" sz="105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result</a:t>
            </a: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[:, </a:t>
            </a:r>
            <a:r>
              <a:rPr lang="en" sz="105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w_nmx</a:t>
            </a: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, </a:t>
            </a:r>
            <a:r>
              <a:rPr lang="en" sz="105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q_tok</a:t>
            </a: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, </a:t>
            </a:r>
            <a:r>
              <a:rPr lang="en" sz="105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max_tok</a:t>
            </a: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, </a:t>
            </a:r>
            <a:r>
              <a:rPr lang="en" sz="105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k_tok</a:t>
            </a: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, </a:t>
            </a:r>
            <a:r>
              <a:rPr lang="en" sz="1050">
                <a:solidFill>
                  <a:srgbClr val="098658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0</a:t>
            </a: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] </a:t>
            </a:r>
            <a:r>
              <a:rPr lang="en" sz="1050">
                <a:solidFill>
                  <a:schemeClr val="dk1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=</a:t>
            </a: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 sz="1050">
                <a:solidFill>
                  <a:srgbClr val="098658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0</a:t>
            </a:r>
            <a:endParaRPr sz="1050">
              <a:solidFill>
                <a:srgbClr val="098658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4761"/>
              <a:buFont typeface="Arial"/>
              <a:buNone/>
            </a:pP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                </a:t>
            </a:r>
            <a:r>
              <a:rPr lang="en" sz="105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result</a:t>
            </a: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[:, </a:t>
            </a:r>
            <a:r>
              <a:rPr lang="en" sz="105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w_qry</a:t>
            </a: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, </a:t>
            </a:r>
            <a:r>
              <a:rPr lang="en" sz="105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q_tok</a:t>
            </a: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, </a:t>
            </a:r>
            <a:r>
              <a:rPr lang="en" sz="105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max_tok</a:t>
            </a: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, </a:t>
            </a:r>
            <a:r>
              <a:rPr lang="en" sz="105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k_tok</a:t>
            </a: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, </a:t>
            </a:r>
            <a:r>
              <a:rPr lang="en" sz="1050">
                <a:solidFill>
                  <a:srgbClr val="098658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0</a:t>
            </a: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] </a:t>
            </a:r>
            <a:r>
              <a:rPr lang="en" sz="1050">
                <a:solidFill>
                  <a:schemeClr val="dk1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=</a:t>
            </a: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 sz="105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tmp_sm</a:t>
            </a: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[:, </a:t>
            </a:r>
            <a:r>
              <a:rPr lang="en" sz="1050">
                <a:solidFill>
                  <a:schemeClr val="dk1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-</a:t>
            </a:r>
            <a:r>
              <a:rPr lang="en" sz="1050">
                <a:solidFill>
                  <a:srgbClr val="098658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]</a:t>
            </a:r>
            <a:endParaRPr sz="1050">
              <a:solidFill>
                <a:srgbClr val="3B3B3B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4761"/>
              <a:buFont typeface="Arial"/>
              <a:buNone/>
            </a:pP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                </a:t>
            </a:r>
            <a:r>
              <a:rPr lang="en" sz="1050">
                <a:solidFill>
                  <a:srgbClr val="AF00D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continue</a:t>
            </a:r>
            <a:endParaRPr sz="1050">
              <a:solidFill>
                <a:srgbClr val="AF00DB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4761"/>
              <a:buFont typeface="Arial"/>
              <a:buNone/>
            </a:pP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            </a:t>
            </a:r>
            <a:r>
              <a:rPr lang="en" sz="1050">
                <a:solidFill>
                  <a:srgbClr val="AF00D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for</a:t>
            </a: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 sz="105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n_copies_nonmax</a:t>
            </a: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 sz="1050">
                <a:solidFill>
                  <a:srgbClr val="AF00D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in</a:t>
            </a: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 sz="1050">
                <a:solidFill>
                  <a:srgbClr val="267F99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range</a:t>
            </a: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(</a:t>
            </a:r>
            <a:r>
              <a:rPr lang="en" sz="105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n_ctx</a:t>
            </a: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):</a:t>
            </a:r>
            <a:endParaRPr sz="1050">
              <a:solidFill>
                <a:srgbClr val="3B3B3B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4761"/>
              <a:buFont typeface="Arial"/>
              <a:buNone/>
            </a:pP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                </a:t>
            </a:r>
            <a:r>
              <a:rPr lang="en" sz="105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n_copies_max_nonquery</a:t>
            </a: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 sz="1050">
                <a:solidFill>
                  <a:schemeClr val="dk1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=</a:t>
            </a: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 sz="105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n_ctx</a:t>
            </a: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 sz="1050">
                <a:solidFill>
                  <a:schemeClr val="dk1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-</a:t>
            </a: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 sz="105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n_copies_nonmax</a:t>
            </a: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 sz="1050">
                <a:solidFill>
                  <a:schemeClr val="dk1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-</a:t>
            </a: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 sz="1050">
                <a:solidFill>
                  <a:srgbClr val="098658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1</a:t>
            </a:r>
            <a:endParaRPr sz="1050">
              <a:solidFill>
                <a:srgbClr val="098658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4761"/>
              <a:buFont typeface="Arial"/>
              <a:buNone/>
            </a:pP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                </a:t>
            </a:r>
            <a:r>
              <a:rPr lang="en" sz="1050">
                <a:solidFill>
                  <a:srgbClr val="AF00D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if</a:t>
            </a: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 sz="105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q_tok</a:t>
            </a: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 sz="1050">
                <a:solidFill>
                  <a:schemeClr val="dk1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!=</a:t>
            </a: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 sz="105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max_tok</a:t>
            </a: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 sz="1050">
                <a:solidFill>
                  <a:srgbClr val="0000FF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and</a:t>
            </a: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 sz="105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n_copies_nonmax</a:t>
            </a: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 sz="1050">
                <a:solidFill>
                  <a:schemeClr val="dk1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&gt;=</a:t>
            </a: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 sz="105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n_ctx</a:t>
            </a: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 sz="1050">
                <a:solidFill>
                  <a:schemeClr val="dk1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-</a:t>
            </a: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 sz="1050">
                <a:solidFill>
                  <a:srgbClr val="098658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:</a:t>
            </a:r>
            <a:endParaRPr sz="1050">
              <a:solidFill>
                <a:srgbClr val="3B3B3B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4761"/>
              <a:buFont typeface="Arial"/>
              <a:buNone/>
            </a:pP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                    </a:t>
            </a:r>
            <a:r>
              <a:rPr lang="en" sz="1050">
                <a:solidFill>
                  <a:srgbClr val="AF00D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continue</a:t>
            </a:r>
            <a:endParaRPr sz="1050">
              <a:solidFill>
                <a:srgbClr val="AF00DB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4761"/>
              <a:buFont typeface="Arial"/>
              <a:buNone/>
            </a:pP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                </a:t>
            </a:r>
            <a:r>
              <a:rPr lang="en" sz="105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tmp</a:t>
            </a: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[</a:t>
            </a:r>
            <a:r>
              <a:rPr lang="en" sz="1050">
                <a:solidFill>
                  <a:srgbClr val="098658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0</a:t>
            </a: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, :</a:t>
            </a:r>
            <a:r>
              <a:rPr lang="en" sz="1050">
                <a:solidFill>
                  <a:schemeClr val="dk1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-</a:t>
            </a:r>
            <a:r>
              <a:rPr lang="en" sz="1050">
                <a:solidFill>
                  <a:srgbClr val="098658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] </a:t>
            </a:r>
            <a:r>
              <a:rPr lang="en" sz="1050">
                <a:solidFill>
                  <a:schemeClr val="dk1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=</a:t>
            </a: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 sz="105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EQKP</a:t>
            </a: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[</a:t>
            </a:r>
            <a:r>
              <a:rPr lang="en" sz="105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q_tok</a:t>
            </a: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]</a:t>
            </a:r>
            <a:endParaRPr sz="1050">
              <a:solidFill>
                <a:srgbClr val="3B3B3B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4761"/>
              <a:buFont typeface="Arial"/>
              <a:buNone/>
            </a:pP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                </a:t>
            </a:r>
            <a:r>
              <a:rPr lang="en" sz="105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tmp</a:t>
            </a: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[</a:t>
            </a:r>
            <a:r>
              <a:rPr lang="en" sz="1050">
                <a:solidFill>
                  <a:srgbClr val="098658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, :</a:t>
            </a:r>
            <a:r>
              <a:rPr lang="en" sz="1050">
                <a:solidFill>
                  <a:schemeClr val="dk1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-</a:t>
            </a:r>
            <a:r>
              <a:rPr lang="en" sz="1050">
                <a:solidFill>
                  <a:srgbClr val="098658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] </a:t>
            </a:r>
            <a:r>
              <a:rPr lang="en" sz="1050">
                <a:solidFill>
                  <a:schemeClr val="dk1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=</a:t>
            </a: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 sz="105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EQKP</a:t>
            </a: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[</a:t>
            </a:r>
            <a:r>
              <a:rPr lang="en" sz="105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q_tok</a:t>
            </a: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].</a:t>
            </a:r>
            <a:r>
              <a:rPr lang="en" sz="1050">
                <a:solidFill>
                  <a:srgbClr val="795E26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flip</a:t>
            </a: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(</a:t>
            </a:r>
            <a:r>
              <a:rPr lang="en" sz="105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dims</a:t>
            </a:r>
            <a:r>
              <a:rPr lang="en" sz="1050">
                <a:solidFill>
                  <a:schemeClr val="dk1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=</a:t>
            </a: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[</a:t>
            </a:r>
            <a:r>
              <a:rPr lang="en" sz="1050">
                <a:solidFill>
                  <a:srgbClr val="098658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0</a:t>
            </a: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])</a:t>
            </a:r>
            <a:endParaRPr sz="1050">
              <a:solidFill>
                <a:srgbClr val="3B3B3B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4761"/>
              <a:buFont typeface="Arial"/>
              <a:buNone/>
            </a:pPr>
            <a:r>
              <a:t/>
            </a:r>
            <a:endParaRPr sz="1050">
              <a:solidFill>
                <a:srgbClr val="3B3B3B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4761"/>
              <a:buFont typeface="Arial"/>
              <a:buNone/>
            </a:pP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                </a:t>
            </a:r>
            <a:r>
              <a:rPr lang="en" sz="105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tmp</a:t>
            </a: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[:, :</a:t>
            </a:r>
            <a:r>
              <a:rPr lang="en" sz="105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n_copies_max_nonquery</a:t>
            </a: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] </a:t>
            </a:r>
            <a:r>
              <a:rPr lang="en" sz="1050">
                <a:solidFill>
                  <a:srgbClr val="795E26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+=</a:t>
            </a: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 sz="105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EQKE</a:t>
            </a: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[</a:t>
            </a:r>
            <a:r>
              <a:rPr lang="en" sz="105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q_tok</a:t>
            </a: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, </a:t>
            </a:r>
            <a:r>
              <a:rPr lang="en" sz="105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max_tok</a:t>
            </a: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]</a:t>
            </a:r>
            <a:endParaRPr sz="1050">
              <a:solidFill>
                <a:srgbClr val="3B3B3B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4761"/>
              <a:buFont typeface="Arial"/>
              <a:buNone/>
            </a:pP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                </a:t>
            </a:r>
            <a:r>
              <a:rPr lang="en" sz="1050">
                <a:solidFill>
                  <a:srgbClr val="00800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# attention paid to non-max tokens other than in the query position</a:t>
            </a:r>
            <a:endParaRPr sz="1050">
              <a:solidFill>
                <a:srgbClr val="008000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4761"/>
              <a:buFont typeface="Arial"/>
              <a:buNone/>
            </a:pP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                </a:t>
            </a:r>
            <a:r>
              <a:rPr lang="en" sz="105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tmp</a:t>
            </a: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[:, </a:t>
            </a:r>
            <a:r>
              <a:rPr lang="en" sz="105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n_copies_max_nonquery</a:t>
            </a: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:</a:t>
            </a:r>
            <a:r>
              <a:rPr lang="en" sz="1050">
                <a:solidFill>
                  <a:schemeClr val="dk1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-</a:t>
            </a:r>
            <a:r>
              <a:rPr lang="en" sz="1050">
                <a:solidFill>
                  <a:srgbClr val="098658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] </a:t>
            </a:r>
            <a:r>
              <a:rPr lang="en" sz="1050">
                <a:solidFill>
                  <a:srgbClr val="795E26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+=</a:t>
            </a: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 sz="105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EQKE</a:t>
            </a: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[</a:t>
            </a:r>
            <a:r>
              <a:rPr lang="en" sz="105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q_tok</a:t>
            </a: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, </a:t>
            </a:r>
            <a:r>
              <a:rPr lang="en" sz="105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k_tok</a:t>
            </a: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]</a:t>
            </a:r>
            <a:endParaRPr sz="1050">
              <a:solidFill>
                <a:srgbClr val="3B3B3B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4761"/>
              <a:buFont typeface="Arial"/>
              <a:buNone/>
            </a:pP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                </a:t>
            </a:r>
            <a:r>
              <a:rPr lang="en" sz="105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tmp_sm</a:t>
            </a: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 sz="1050">
                <a:solidFill>
                  <a:schemeClr val="dk1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=</a:t>
            </a: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(</a:t>
            </a:r>
            <a:r>
              <a:rPr lang="en" sz="105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tmp</a:t>
            </a: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 sz="1050">
                <a:solidFill>
                  <a:srgbClr val="795E26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/</a:t>
            </a: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 sz="105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attn_scale</a:t>
            </a: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).</a:t>
            </a:r>
            <a:r>
              <a:rPr lang="en" sz="1050">
                <a:solidFill>
                  <a:srgbClr val="795E26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softmax</a:t>
            </a: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(</a:t>
            </a:r>
            <a:r>
              <a:rPr lang="en" sz="105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dim</a:t>
            </a:r>
            <a:r>
              <a:rPr lang="en" sz="1050">
                <a:solidFill>
                  <a:schemeClr val="dk1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=-</a:t>
            </a:r>
            <a:r>
              <a:rPr lang="en" sz="1050">
                <a:solidFill>
                  <a:srgbClr val="098658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)</a:t>
            </a:r>
            <a:endParaRPr sz="1050">
              <a:solidFill>
                <a:srgbClr val="3B3B3B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4761"/>
              <a:buFont typeface="Arial"/>
              <a:buNone/>
            </a:pP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                </a:t>
            </a:r>
            <a:r>
              <a:rPr lang="en" sz="105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result</a:t>
            </a: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[:, </a:t>
            </a:r>
            <a:r>
              <a:rPr lang="en" sz="105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w_max</a:t>
            </a: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, </a:t>
            </a:r>
            <a:r>
              <a:rPr lang="en" sz="105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q_tok</a:t>
            </a: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, </a:t>
            </a:r>
            <a:r>
              <a:rPr lang="en" sz="105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max_tok</a:t>
            </a: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, </a:t>
            </a:r>
            <a:r>
              <a:rPr lang="en" sz="105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k_tok</a:t>
            </a: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, </a:t>
            </a:r>
            <a:r>
              <a:rPr lang="en" sz="105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n_copies_nonmax</a:t>
            </a: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] </a:t>
            </a:r>
            <a:r>
              <a:rPr lang="en" sz="1050">
                <a:solidFill>
                  <a:schemeClr val="dk1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=</a:t>
            </a: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 sz="105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tmp_sm</a:t>
            </a: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[</a:t>
            </a:r>
            <a:endParaRPr sz="1050">
              <a:solidFill>
                <a:srgbClr val="3B3B3B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4761"/>
              <a:buFont typeface="Arial"/>
              <a:buNone/>
            </a:pP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                    :, :</a:t>
            </a:r>
            <a:r>
              <a:rPr lang="en" sz="105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n_copies_max_nonquery</a:t>
            </a:r>
            <a:endParaRPr sz="1050">
              <a:solidFill>
                <a:srgbClr val="001080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4761"/>
              <a:buFont typeface="Arial"/>
              <a:buNone/>
            </a:pP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                ].</a:t>
            </a:r>
            <a:r>
              <a:rPr lang="en" sz="1050">
                <a:solidFill>
                  <a:srgbClr val="795E26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sum</a:t>
            </a: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(</a:t>
            </a:r>
            <a:r>
              <a:rPr lang="en" sz="105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dim</a:t>
            </a:r>
            <a:r>
              <a:rPr lang="en" sz="1050">
                <a:solidFill>
                  <a:schemeClr val="dk1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=-</a:t>
            </a:r>
            <a:r>
              <a:rPr lang="en" sz="1050">
                <a:solidFill>
                  <a:srgbClr val="098658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) </a:t>
            </a:r>
            <a:r>
              <a:rPr lang="en" sz="1050">
                <a:solidFill>
                  <a:srgbClr val="795E26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+</a:t>
            </a: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(</a:t>
            </a:r>
            <a:r>
              <a:rPr lang="en" sz="105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tmp_sm</a:t>
            </a: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[:, </a:t>
            </a:r>
            <a:r>
              <a:rPr lang="en" sz="1050">
                <a:solidFill>
                  <a:schemeClr val="dk1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-</a:t>
            </a:r>
            <a:r>
              <a:rPr lang="en" sz="1050">
                <a:solidFill>
                  <a:srgbClr val="098658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] </a:t>
            </a:r>
            <a:r>
              <a:rPr lang="en" sz="1050">
                <a:solidFill>
                  <a:srgbClr val="AF00D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if</a:t>
            </a: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 sz="105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q_tok</a:t>
            </a: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 sz="1050">
                <a:solidFill>
                  <a:schemeClr val="dk1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==</a:t>
            </a: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 sz="105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max_tok</a:t>
            </a: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 sz="1050">
                <a:solidFill>
                  <a:srgbClr val="AF00D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else</a:t>
            </a: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 sz="1050">
                <a:solidFill>
                  <a:srgbClr val="098658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0</a:t>
            </a: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)</a:t>
            </a:r>
            <a:endParaRPr sz="1050">
              <a:solidFill>
                <a:srgbClr val="3B3B3B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4761"/>
              <a:buFont typeface="Arial"/>
              <a:buNone/>
            </a:pP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                </a:t>
            </a:r>
            <a:r>
              <a:rPr lang="en" sz="105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result</a:t>
            </a: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[:, </a:t>
            </a:r>
            <a:r>
              <a:rPr lang="en" sz="105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w_nmx</a:t>
            </a: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, </a:t>
            </a:r>
            <a:r>
              <a:rPr lang="en" sz="105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q_tok</a:t>
            </a: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, </a:t>
            </a:r>
            <a:r>
              <a:rPr lang="en" sz="105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max_tok</a:t>
            </a: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, </a:t>
            </a:r>
            <a:r>
              <a:rPr lang="en" sz="105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k_tok</a:t>
            </a: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, </a:t>
            </a:r>
            <a:r>
              <a:rPr lang="en" sz="105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n_copies_nonmax</a:t>
            </a: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] </a:t>
            </a:r>
            <a:r>
              <a:rPr lang="en" sz="1050">
                <a:solidFill>
                  <a:schemeClr val="dk1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=</a:t>
            </a: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 sz="105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result</a:t>
            </a: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[</a:t>
            </a:r>
            <a:endParaRPr sz="1050">
              <a:solidFill>
                <a:srgbClr val="3B3B3B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4761"/>
              <a:buFont typeface="Arial"/>
              <a:buNone/>
            </a:pP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                    :, </a:t>
            </a:r>
            <a:r>
              <a:rPr lang="en" sz="105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w_qry</a:t>
            </a: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, </a:t>
            </a:r>
            <a:r>
              <a:rPr lang="en" sz="105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q_tok</a:t>
            </a: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, </a:t>
            </a:r>
            <a:r>
              <a:rPr lang="en" sz="105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max_tok</a:t>
            </a: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, </a:t>
            </a:r>
            <a:r>
              <a:rPr lang="en" sz="105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k_tok</a:t>
            </a: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, </a:t>
            </a:r>
            <a:r>
              <a:rPr lang="en" sz="105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n_copies_nonmax</a:t>
            </a:r>
            <a:endParaRPr sz="1050">
              <a:solidFill>
                <a:srgbClr val="001080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4761"/>
              <a:buFont typeface="Arial"/>
              <a:buNone/>
            </a:pP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                ] </a:t>
            </a:r>
            <a:r>
              <a:rPr lang="en" sz="1050">
                <a:solidFill>
                  <a:schemeClr val="dk1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=</a:t>
            </a: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(</a:t>
            </a:r>
            <a:r>
              <a:rPr lang="en" sz="105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tmp_sm</a:t>
            </a: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[:, </a:t>
            </a:r>
            <a:r>
              <a:rPr lang="en" sz="1050">
                <a:solidFill>
                  <a:schemeClr val="dk1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-</a:t>
            </a:r>
            <a:r>
              <a:rPr lang="en" sz="1050">
                <a:solidFill>
                  <a:srgbClr val="098658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] </a:t>
            </a:r>
            <a:r>
              <a:rPr lang="en" sz="1050">
                <a:solidFill>
                  <a:srgbClr val="AF00D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if</a:t>
            </a: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 sz="105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q_tok</a:t>
            </a: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 sz="1050">
                <a:solidFill>
                  <a:schemeClr val="dk1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!=</a:t>
            </a: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 sz="105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max_tok</a:t>
            </a: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 sz="1050">
                <a:solidFill>
                  <a:srgbClr val="AF00D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else</a:t>
            </a: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 sz="1050">
                <a:solidFill>
                  <a:srgbClr val="098658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0</a:t>
            </a: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)</a:t>
            </a:r>
            <a:endParaRPr sz="1050">
              <a:solidFill>
                <a:srgbClr val="3B3B3B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4761"/>
              <a:buFont typeface="Arial"/>
              <a:buNone/>
            </a:pP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</a:t>
            </a:r>
            <a:r>
              <a:rPr lang="en" sz="1050">
                <a:solidFill>
                  <a:srgbClr val="AF00D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return</a:t>
            </a:r>
            <a:r>
              <a:rPr lang="en" sz="105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 sz="105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result</a:t>
            </a:r>
            <a:endParaRPr sz="1050">
              <a:solidFill>
                <a:srgbClr val="001080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4761"/>
              <a:buFont typeface="Arial"/>
              <a:buNone/>
            </a:pPr>
            <a:r>
              <a:t/>
            </a:r>
            <a:endParaRPr sz="1050">
              <a:solidFill>
                <a:srgbClr val="3B3B3B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4761"/>
              <a:buFont typeface="Arial"/>
              <a:buNone/>
            </a:pPr>
            <a:r>
              <a:t/>
            </a:r>
            <a:endParaRPr sz="1050">
              <a:solidFill>
                <a:srgbClr val="3B3B3B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200" name="Google Shape;200;p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01" name="Google Shape;201;p26"/>
          <p:cNvSpPr txBox="1"/>
          <p:nvPr>
            <p:ph idx="1" type="body"/>
          </p:nvPr>
        </p:nvSpPr>
        <p:spPr>
          <a:xfrm>
            <a:off x="4324025" y="0"/>
            <a:ext cx="35391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">
                <a:solidFill>
                  <a:srgbClr val="795E26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@</a:t>
            </a:r>
            <a:r>
              <a:rPr lang="en" sz="100">
                <a:solidFill>
                  <a:srgbClr val="267F99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torch</a:t>
            </a:r>
            <a:r>
              <a:rPr lang="en" sz="100">
                <a:solidFill>
                  <a:srgbClr val="795E26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.</a:t>
            </a:r>
            <a:r>
              <a:rPr lang="en" sz="100">
                <a:solidFill>
                  <a:srgbClr val="267F99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no_grad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()</a:t>
            </a:r>
            <a:endParaRPr sz="100">
              <a:solidFill>
                <a:srgbClr val="3B3B3B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">
                <a:solidFill>
                  <a:srgbClr val="0000FF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def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 sz="100">
                <a:solidFill>
                  <a:srgbClr val="795E26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compute_largest_wrong_logit_cubic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(</a:t>
            </a:r>
            <a:endParaRPr sz="100">
              <a:solidFill>
                <a:srgbClr val="3B3B3B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</a:t>
            </a:r>
            <a:r>
              <a:rPr lang="en" sz="10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extreme_softmaxed_right_attention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: </a:t>
            </a:r>
            <a:r>
              <a:rPr lang="en" sz="100">
                <a:solidFill>
                  <a:srgbClr val="267F99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Float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[</a:t>
            </a:r>
            <a:endParaRPr sz="100">
              <a:solidFill>
                <a:srgbClr val="3B3B3B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    </a:t>
            </a:r>
            <a:r>
              <a:rPr lang="en" sz="100">
                <a:solidFill>
                  <a:srgbClr val="267F99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Tensor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,</a:t>
            </a:r>
            <a:endParaRPr sz="100">
              <a:solidFill>
                <a:srgbClr val="3B3B3B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    </a:t>
            </a:r>
            <a:r>
              <a:rPr lang="en" sz="100">
                <a:solidFill>
                  <a:srgbClr val="A31515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"minmax=2 attn=3 d_vocab_q d_vocab_max d_vocab_nonmax n_ctx_copies_nonmax"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,  </a:t>
            </a:r>
            <a:r>
              <a:rPr lang="en" sz="100">
                <a:solidFill>
                  <a:srgbClr val="00800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# noqa: F722</a:t>
            </a:r>
            <a:endParaRPr sz="100">
              <a:solidFill>
                <a:srgbClr val="008000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],</a:t>
            </a:r>
            <a:endParaRPr sz="100">
              <a:solidFill>
                <a:srgbClr val="3B3B3B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</a:t>
            </a:r>
            <a:r>
              <a:rPr lang="en" sz="100">
                <a:solidFill>
                  <a:schemeClr val="dk1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*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,</a:t>
            </a:r>
            <a:endParaRPr sz="100">
              <a:solidFill>
                <a:srgbClr val="3B3B3B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</a:t>
            </a:r>
            <a:r>
              <a:rPr lang="en" sz="10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EUPU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: </a:t>
            </a:r>
            <a:r>
              <a:rPr lang="en" sz="100">
                <a:solidFill>
                  <a:srgbClr val="267F99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Float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[</a:t>
            </a:r>
            <a:r>
              <a:rPr lang="en" sz="100">
                <a:solidFill>
                  <a:srgbClr val="267F99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Tensor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, </a:t>
            </a:r>
            <a:r>
              <a:rPr lang="en" sz="100">
                <a:solidFill>
                  <a:srgbClr val="A31515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"d_vocab_q d_vocab_out"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],  </a:t>
            </a:r>
            <a:r>
              <a:rPr lang="en" sz="100">
                <a:solidFill>
                  <a:srgbClr val="00800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# noqa: F722</a:t>
            </a:r>
            <a:endParaRPr sz="100">
              <a:solidFill>
                <a:srgbClr val="008000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</a:t>
            </a:r>
            <a:r>
              <a:rPr lang="en" sz="10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EVOU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: </a:t>
            </a:r>
            <a:r>
              <a:rPr lang="en" sz="100">
                <a:solidFill>
                  <a:srgbClr val="267F99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Float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[</a:t>
            </a:r>
            <a:r>
              <a:rPr lang="en" sz="100">
                <a:solidFill>
                  <a:srgbClr val="267F99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Tensor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, </a:t>
            </a:r>
            <a:r>
              <a:rPr lang="en" sz="100">
                <a:solidFill>
                  <a:srgbClr val="A31515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"d_vocab_k d_vocab_out"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],  </a:t>
            </a:r>
            <a:r>
              <a:rPr lang="en" sz="100">
                <a:solidFill>
                  <a:srgbClr val="00800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# noqa: F722</a:t>
            </a:r>
            <a:endParaRPr sz="100">
              <a:solidFill>
                <a:srgbClr val="008000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</a:t>
            </a:r>
            <a:r>
              <a:rPr lang="en" sz="10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PVOU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: </a:t>
            </a:r>
            <a:r>
              <a:rPr lang="en" sz="100">
                <a:solidFill>
                  <a:srgbClr val="267F99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Float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[</a:t>
            </a:r>
            <a:r>
              <a:rPr lang="en" sz="100">
                <a:solidFill>
                  <a:srgbClr val="267F99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Tensor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, </a:t>
            </a:r>
            <a:r>
              <a:rPr lang="en" sz="100">
                <a:solidFill>
                  <a:srgbClr val="A31515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"n_ctx d_vocab_out"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],  </a:t>
            </a:r>
            <a:r>
              <a:rPr lang="en" sz="100">
                <a:solidFill>
                  <a:srgbClr val="00800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# noqa: F722</a:t>
            </a:r>
            <a:endParaRPr sz="100">
              <a:solidFill>
                <a:srgbClr val="008000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</a:t>
            </a:r>
            <a:r>
              <a:rPr lang="en" sz="100">
                <a:solidFill>
                  <a:srgbClr val="00800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# permitted_nonmax_tokens: Optional[Bool[</a:t>
            </a:r>
            <a:endParaRPr sz="100">
              <a:solidFill>
                <a:srgbClr val="008000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</a:t>
            </a:r>
            <a:r>
              <a:rPr lang="en" sz="100">
                <a:solidFill>
                  <a:srgbClr val="00800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#     Tensor, "d_vocab_q d_vocab_max d_vocab_nonmax n_ctx_nonmax_copies"  # noqa: F722</a:t>
            </a:r>
            <a:endParaRPr sz="100">
              <a:solidFill>
                <a:srgbClr val="008000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</a:t>
            </a:r>
            <a:r>
              <a:rPr lang="en" sz="100">
                <a:solidFill>
                  <a:srgbClr val="00800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# ]] = None,</a:t>
            </a:r>
            <a:endParaRPr sz="100">
              <a:solidFill>
                <a:srgbClr val="008000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) -&gt; </a:t>
            </a:r>
            <a:r>
              <a:rPr lang="en" sz="100">
                <a:solidFill>
                  <a:srgbClr val="267F99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Float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[</a:t>
            </a:r>
            <a:endParaRPr sz="100">
              <a:solidFill>
                <a:srgbClr val="3B3B3B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</a:t>
            </a:r>
            <a:r>
              <a:rPr lang="en" sz="100">
                <a:solidFill>
                  <a:srgbClr val="267F99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Tensor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, </a:t>
            </a:r>
            <a:r>
              <a:rPr lang="en" sz="100">
                <a:solidFill>
                  <a:srgbClr val="A31515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"d_vocab_q d_vocab_max d_vocab_nonmax n_ctx_nonmax_copies"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</a:t>
            </a:r>
            <a:r>
              <a:rPr lang="en" sz="100">
                <a:solidFill>
                  <a:srgbClr val="00800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# noqa: F722</a:t>
            </a:r>
            <a:endParaRPr sz="100">
              <a:solidFill>
                <a:srgbClr val="008000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]:</a:t>
            </a:r>
            <a:endParaRPr sz="100">
              <a:solidFill>
                <a:srgbClr val="3B3B3B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</a:t>
            </a:r>
            <a:r>
              <a:rPr lang="en" sz="100">
                <a:solidFill>
                  <a:srgbClr val="0000FF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r</a:t>
            </a:r>
            <a:r>
              <a:rPr lang="en" sz="100">
                <a:solidFill>
                  <a:srgbClr val="A31515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"""</a:t>
            </a:r>
            <a:endParaRPr sz="100">
              <a:solidFill>
                <a:srgbClr val="A31515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">
                <a:solidFill>
                  <a:srgbClr val="A31515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    Computes the largest difference between the wrong logit and the right logit for each query token, max token, nonmax</a:t>
            </a:r>
            <a:endParaRPr sz="100">
              <a:solidFill>
                <a:srgbClr val="A31515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">
                <a:solidFill>
                  <a:srgbClr val="A31515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    token, and number of copies of the non-max token.</a:t>
            </a:r>
            <a:endParaRPr sz="100">
              <a:solidFill>
                <a:srgbClr val="A31515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t/>
            </a:r>
            <a:endParaRPr sz="100">
              <a:solidFill>
                <a:srgbClr val="3B3B3B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">
                <a:solidFill>
                  <a:srgbClr val="A31515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    Complexity: O(d_vocab^3 * n_ctx^2)</a:t>
            </a:r>
            <a:endParaRPr sz="100">
              <a:solidFill>
                <a:srgbClr val="A31515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t/>
            </a:r>
            <a:endParaRPr sz="100">
              <a:solidFill>
                <a:srgbClr val="3B3B3B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">
                <a:solidFill>
                  <a:srgbClr val="A31515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    Preconditions:</a:t>
            </a:r>
            <a:endParaRPr sz="100">
              <a:solidFill>
                <a:srgbClr val="A31515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">
                <a:solidFill>
                  <a:srgbClr val="A31515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        extreme_softmaxed_right_attention satisfies the postcondition of compute_extreme_softmaxed_right_attention_cubic_simple</a:t>
            </a:r>
            <a:endParaRPr sz="100">
              <a:solidFill>
                <a:srgbClr val="A31515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">
                <a:solidFill>
                  <a:srgbClr val="A31515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            (a lower bound on the post-softmax attention paid to the max token and the query token,</a:t>
            </a:r>
            <a:endParaRPr sz="100">
              <a:solidFill>
                <a:srgbClr val="A31515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">
                <a:solidFill>
                  <a:srgbClr val="A31515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            by each possible value of the query token,</a:t>
            </a:r>
            <a:endParaRPr sz="100">
              <a:solidFill>
                <a:srgbClr val="A31515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">
                <a:solidFill>
                  <a:srgbClr val="A31515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            for each possible value of the max token,</a:t>
            </a:r>
            <a:endParaRPr sz="100">
              <a:solidFill>
                <a:srgbClr val="A31515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">
                <a:solidFill>
                  <a:srgbClr val="A31515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            for each possible value of the non-max token,</a:t>
            </a:r>
            <a:endParaRPr sz="100">
              <a:solidFill>
                <a:srgbClr val="A31515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">
                <a:solidFill>
                  <a:srgbClr val="A31515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            for each number of copies of the non max token)</a:t>
            </a:r>
            <a:endParaRPr sz="100">
              <a:solidFill>
                <a:srgbClr val="A31515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">
                <a:solidFill>
                  <a:srgbClr val="A31515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        EUPU = (W_E + W_pos[-1]) @ W_U</a:t>
            </a:r>
            <a:endParaRPr sz="100">
              <a:solidFill>
                <a:srgbClr val="A31515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">
                <a:solidFill>
                  <a:srgbClr val="A31515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        EVOU = W_E @ W_V @ W_O @ W_U</a:t>
            </a:r>
            <a:endParaRPr sz="100">
              <a:solidFill>
                <a:srgbClr val="A31515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">
                <a:solidFill>
                  <a:srgbClr val="A31515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        PVOU = W_pos @ W_V @ W_O @ W_U</a:t>
            </a:r>
            <a:endParaRPr sz="100">
              <a:solidFill>
                <a:srgbClr val="A31515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">
                <a:solidFill>
                  <a:srgbClr val="A31515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    Postconditions:</a:t>
            </a:r>
            <a:endParaRPr sz="100">
              <a:solidFill>
                <a:srgbClr val="A31515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">
                <a:solidFill>
                  <a:srgbClr val="A31515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        \forall q, m, k, n_copies_nonmax, x:</a:t>
            </a:r>
            <a:endParaRPr sz="100">
              <a:solidFill>
                <a:srgbClr val="A31515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">
                <a:solidFill>
                  <a:srgbClr val="A31515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          if q &gt; m or k &gt; m: return[q, m, k, n_copies_nonmax] = nan</a:t>
            </a:r>
            <a:endParaRPr sz="100">
              <a:solidFill>
                <a:srgbClr val="A31515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">
                <a:solidFill>
                  <a:srgbClr val="A31515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          elif m = k and n_copies_nonmax != 0: return[q, m, m, n_copies_nonmax] = nan</a:t>
            </a:r>
            <a:endParaRPr sz="100">
              <a:solidFill>
                <a:srgbClr val="A31515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">
                <a:solidFill>
                  <a:srgbClr val="A31515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          elif m != k and n_copies_nonmax == 0: return[q, m, k, 0] = nan</a:t>
            </a:r>
            <a:endParaRPr sz="100">
              <a:solidFill>
                <a:srgbClr val="A31515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">
                <a:solidFill>
                  <a:srgbClr val="A31515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          elif q != m and n_copies_nonmax &gt;= n_ctx - 1: return[q, m, k, n_copies_nonmax] = nan</a:t>
            </a:r>
            <a:endParaRPr sz="100">
              <a:solidFill>
                <a:srgbClr val="A31515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">
                <a:solidFill>
                  <a:srgbClr val="A31515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            (That is, in these cases, the answer is undefined because the query token is greater than the max token, or</a:t>
            </a:r>
            <a:endParaRPr sz="100">
              <a:solidFill>
                <a:srgbClr val="A31515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">
                <a:solidFill>
                  <a:srgbClr val="A31515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            there isn't enough room for the non-max token or the max token in the sequence.)</a:t>
            </a:r>
            <a:endParaRPr sz="100">
              <a:solidFill>
                <a:srgbClr val="A31515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">
                <a:solidFill>
                  <a:srgbClr val="A31515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          else: for all sequences with query q, max token m, n_copies_nonmax [non-query] copies of k (and the rest of</a:t>
            </a:r>
            <a:endParaRPr sz="100">
              <a:solidFill>
                <a:srgbClr val="A31515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">
                <a:solidFill>
                  <a:srgbClr val="A31515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            the non-query tokens equal to m), we have:</a:t>
            </a:r>
            <a:endParaRPr sz="100">
              <a:solidFill>
                <a:srgbClr val="A31515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">
                <a:solidFill>
                  <a:srgbClr val="A31515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            return[q, m, k, n_copies_nonmax] &lt;= model(sequence)[-1, x] - model(sequence)[-1, m]</a:t>
            </a:r>
            <a:endParaRPr sz="100">
              <a:solidFill>
                <a:srgbClr val="A31515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">
                <a:solidFill>
                  <a:srgbClr val="A31515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            That is, we return a lower bound on the difference between the wrong logit and the right logit for this</a:t>
            </a:r>
            <a:endParaRPr sz="100">
              <a:solidFill>
                <a:srgbClr val="A31515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">
                <a:solidFill>
                  <a:srgbClr val="A31515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            combination of query token, max token, non-max token, and number of copies of the non-max token.</a:t>
            </a:r>
            <a:endParaRPr sz="100">
              <a:solidFill>
                <a:srgbClr val="A31515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t/>
            </a:r>
            <a:endParaRPr sz="100">
              <a:solidFill>
                <a:srgbClr val="3B3B3B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">
                <a:solidFill>
                  <a:srgbClr val="A31515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The main idea here is that by pessimizing over the positional attention independently of the embedding attention, we can</a:t>
            </a:r>
            <a:endParaRPr sz="100">
              <a:solidFill>
                <a:srgbClr val="A31515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">
                <a:solidFill>
                  <a:srgbClr val="A31515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    later use a convexity argument for the embedding attention.</a:t>
            </a:r>
            <a:endParaRPr sz="100">
              <a:solidFill>
                <a:srgbClr val="A31515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">
                <a:solidFill>
                  <a:srgbClr val="A31515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"""</a:t>
            </a:r>
            <a:endParaRPr sz="100">
              <a:solidFill>
                <a:srgbClr val="A31515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</a:t>
            </a:r>
            <a:r>
              <a:rPr lang="en" sz="100">
                <a:solidFill>
                  <a:srgbClr val="00800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# if permitted_nonmax_tokens is None:</a:t>
            </a:r>
            <a:endParaRPr sz="100">
              <a:solidFill>
                <a:srgbClr val="008000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</a:t>
            </a:r>
            <a:r>
              <a:rPr lang="en" sz="100">
                <a:solidFill>
                  <a:srgbClr val="00800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#     permitted_nonmax_tokens = torch.ones_like(min_softmaxed_right_attention[0], dtype=torch.bool)</a:t>
            </a:r>
            <a:endParaRPr sz="100">
              <a:solidFill>
                <a:srgbClr val="008000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</a:t>
            </a:r>
            <a:r>
              <a:rPr lang="en" sz="10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results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 sz="100">
                <a:solidFill>
                  <a:schemeClr val="dk1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=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 sz="100">
                <a:solidFill>
                  <a:srgbClr val="267F99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torch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.</a:t>
            </a:r>
            <a:r>
              <a:rPr lang="en" sz="100">
                <a:solidFill>
                  <a:srgbClr val="795E26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zeros_like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(</a:t>
            </a:r>
            <a:endParaRPr sz="100">
              <a:solidFill>
                <a:srgbClr val="3B3B3B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    </a:t>
            </a:r>
            <a:r>
              <a:rPr lang="en" sz="10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extreme_softmaxed_right_attention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[</a:t>
            </a:r>
            <a:r>
              <a:rPr lang="en" sz="100">
                <a:solidFill>
                  <a:srgbClr val="098658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0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, </a:t>
            </a:r>
            <a:r>
              <a:rPr lang="en" sz="100">
                <a:solidFill>
                  <a:srgbClr val="098658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0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, :, :, :, :]</a:t>
            </a:r>
            <a:endParaRPr sz="100">
              <a:solidFill>
                <a:srgbClr val="3B3B3B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) </a:t>
            </a:r>
            <a:r>
              <a:rPr lang="en" sz="100">
                <a:solidFill>
                  <a:srgbClr val="795E26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+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 sz="100">
                <a:solidFill>
                  <a:srgbClr val="267F99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float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(</a:t>
            </a:r>
            <a:r>
              <a:rPr lang="en" sz="100">
                <a:solidFill>
                  <a:srgbClr val="A31515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"nan"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)</a:t>
            </a:r>
            <a:endParaRPr sz="100">
              <a:solidFill>
                <a:srgbClr val="3B3B3B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</a:t>
            </a:r>
            <a:r>
              <a:rPr lang="en" sz="10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_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, </a:t>
            </a:r>
            <a:r>
              <a:rPr lang="en" sz="10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_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, </a:t>
            </a:r>
            <a:r>
              <a:rPr lang="en" sz="10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d_vocab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, </a:t>
            </a:r>
            <a:r>
              <a:rPr lang="en" sz="10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_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, </a:t>
            </a:r>
            <a:r>
              <a:rPr lang="en" sz="10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_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, </a:t>
            </a:r>
            <a:r>
              <a:rPr lang="en" sz="10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n_ctx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 sz="100">
                <a:solidFill>
                  <a:schemeClr val="dk1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=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 sz="10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extreme_softmaxed_right_attention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.</a:t>
            </a:r>
            <a:r>
              <a:rPr lang="en" sz="10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shape</a:t>
            </a:r>
            <a:endParaRPr sz="100">
              <a:solidFill>
                <a:srgbClr val="001080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</a:t>
            </a:r>
            <a:r>
              <a:rPr lang="en" sz="10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w_max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 sz="100">
                <a:solidFill>
                  <a:schemeClr val="dk1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=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 sz="100">
                <a:solidFill>
                  <a:srgbClr val="098658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0</a:t>
            </a:r>
            <a:endParaRPr sz="100">
              <a:solidFill>
                <a:srgbClr val="098658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</a:t>
            </a:r>
            <a:r>
              <a:rPr lang="en" sz="10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w_nmx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 sz="100">
                <a:solidFill>
                  <a:schemeClr val="dk1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=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 sz="100">
                <a:solidFill>
                  <a:srgbClr val="098658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1</a:t>
            </a:r>
            <a:endParaRPr sz="100">
              <a:solidFill>
                <a:srgbClr val="098658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</a:t>
            </a:r>
            <a:r>
              <a:rPr lang="en" sz="10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w_qry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 sz="100">
                <a:solidFill>
                  <a:schemeClr val="dk1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=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 sz="100">
                <a:solidFill>
                  <a:srgbClr val="098658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2</a:t>
            </a:r>
            <a:endParaRPr sz="100">
              <a:solidFill>
                <a:srgbClr val="098658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</a:t>
            </a:r>
            <a:r>
              <a:rPr lang="en" sz="100">
                <a:solidFill>
                  <a:srgbClr val="AF00D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for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 sz="10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max_tok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 sz="100">
                <a:solidFill>
                  <a:srgbClr val="AF00D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in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 sz="100">
                <a:solidFill>
                  <a:srgbClr val="267F99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range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(</a:t>
            </a:r>
            <a:r>
              <a:rPr lang="en" sz="10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d_vocab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):</a:t>
            </a:r>
            <a:endParaRPr sz="100">
              <a:solidFill>
                <a:srgbClr val="3B3B3B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    </a:t>
            </a:r>
            <a:r>
              <a:rPr lang="en" sz="100">
                <a:solidFill>
                  <a:srgbClr val="00800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# center PVOU according to max token, O(d_vocab * n_ctx)</a:t>
            </a:r>
            <a:endParaRPr sz="100">
              <a:solidFill>
                <a:srgbClr val="008000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    </a:t>
            </a:r>
            <a:r>
              <a:rPr lang="en" sz="10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PVOU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 sz="100">
                <a:solidFill>
                  <a:schemeClr val="dk1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=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 sz="10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PVOU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 sz="100">
                <a:solidFill>
                  <a:srgbClr val="795E26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-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 sz="10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PVOU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[:, </a:t>
            </a:r>
            <a:r>
              <a:rPr lang="en" sz="10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max_tok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].</a:t>
            </a:r>
            <a:r>
              <a:rPr lang="en" sz="100">
                <a:solidFill>
                  <a:srgbClr val="795E26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unsqueeze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(</a:t>
            </a:r>
            <a:r>
              <a:rPr lang="en" sz="100">
                <a:solidFill>
                  <a:schemeClr val="dk1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-</a:t>
            </a:r>
            <a:r>
              <a:rPr lang="en" sz="100">
                <a:solidFill>
                  <a:srgbClr val="098658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)</a:t>
            </a:r>
            <a:endParaRPr sz="100">
              <a:solidFill>
                <a:srgbClr val="3B3B3B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    </a:t>
            </a:r>
            <a:r>
              <a:rPr lang="en" sz="100">
                <a:solidFill>
                  <a:srgbClr val="00800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# center EUPU according to max token, O(d_vocab^2)</a:t>
            </a:r>
            <a:endParaRPr sz="100">
              <a:solidFill>
                <a:srgbClr val="008000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    </a:t>
            </a:r>
            <a:r>
              <a:rPr lang="en" sz="10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EUPU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 sz="100">
                <a:solidFill>
                  <a:schemeClr val="dk1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=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 sz="10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EUPU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 sz="100">
                <a:solidFill>
                  <a:srgbClr val="795E26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-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 sz="10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EUPU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[:, </a:t>
            </a:r>
            <a:r>
              <a:rPr lang="en" sz="10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max_tok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].</a:t>
            </a:r>
            <a:r>
              <a:rPr lang="en" sz="100">
                <a:solidFill>
                  <a:srgbClr val="795E26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unsqueeze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(</a:t>
            </a:r>
            <a:r>
              <a:rPr lang="en" sz="100">
                <a:solidFill>
                  <a:schemeClr val="dk1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-</a:t>
            </a:r>
            <a:r>
              <a:rPr lang="en" sz="100">
                <a:solidFill>
                  <a:srgbClr val="098658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)</a:t>
            </a:r>
            <a:endParaRPr sz="100">
              <a:solidFill>
                <a:srgbClr val="3B3B3B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    </a:t>
            </a:r>
            <a:r>
              <a:rPr lang="en" sz="100">
                <a:solidFill>
                  <a:srgbClr val="00800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# center EVOU according to max token, O(d_vocab^2)</a:t>
            </a:r>
            <a:endParaRPr sz="100">
              <a:solidFill>
                <a:srgbClr val="008000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    </a:t>
            </a:r>
            <a:r>
              <a:rPr lang="en" sz="10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EVOU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 sz="100">
                <a:solidFill>
                  <a:schemeClr val="dk1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=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 sz="10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EVOU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 sz="100">
                <a:solidFill>
                  <a:srgbClr val="795E26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-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 sz="10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EVOU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[:, </a:t>
            </a:r>
            <a:r>
              <a:rPr lang="en" sz="10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max_tok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].</a:t>
            </a:r>
            <a:r>
              <a:rPr lang="en" sz="100">
                <a:solidFill>
                  <a:srgbClr val="795E26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unsqueeze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(</a:t>
            </a:r>
            <a:r>
              <a:rPr lang="en" sz="100">
                <a:solidFill>
                  <a:schemeClr val="dk1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-</a:t>
            </a:r>
            <a:r>
              <a:rPr lang="en" sz="100">
                <a:solidFill>
                  <a:srgbClr val="098658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)</a:t>
            </a:r>
            <a:endParaRPr sz="100">
              <a:solidFill>
                <a:srgbClr val="3B3B3B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    </a:t>
            </a:r>
            <a:r>
              <a:rPr lang="en" sz="100">
                <a:solidFill>
                  <a:srgbClr val="00800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# to make convexity go through, we need to consider a larger region of phase space bounded by points where</a:t>
            </a:r>
            <a:endParaRPr sz="100">
              <a:solidFill>
                <a:srgbClr val="008000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    </a:t>
            </a:r>
            <a:r>
              <a:rPr lang="en" sz="100">
                <a:solidFill>
                  <a:srgbClr val="00800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# positional attention is independent of token attention.</a:t>
            </a:r>
            <a:endParaRPr sz="100">
              <a:solidFill>
                <a:srgbClr val="008000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    </a:t>
            </a:r>
            <a:r>
              <a:rPr lang="en" sz="100">
                <a:solidFill>
                  <a:srgbClr val="00800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# Here we pessimize over positional attention, assuming that we pay 100% of attention to the worst position</a:t>
            </a:r>
            <a:endParaRPr sz="100">
              <a:solidFill>
                <a:srgbClr val="008000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    </a:t>
            </a:r>
            <a:r>
              <a:rPr lang="en" sz="10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PVOU_pessimized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: </a:t>
            </a:r>
            <a:r>
              <a:rPr lang="en" sz="100">
                <a:solidFill>
                  <a:srgbClr val="267F99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Float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[</a:t>
            </a:r>
            <a:r>
              <a:rPr lang="en" sz="100">
                <a:solidFill>
                  <a:srgbClr val="267F99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Tensor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, </a:t>
            </a:r>
            <a:r>
              <a:rPr lang="en" sz="100">
                <a:solidFill>
                  <a:srgbClr val="A31515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"d_vocab_out"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] </a:t>
            </a:r>
            <a:r>
              <a:rPr lang="en" sz="100">
                <a:solidFill>
                  <a:schemeClr val="dk1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=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 sz="10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PVOU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.</a:t>
            </a:r>
            <a:r>
              <a:rPr lang="en" sz="100">
                <a:solidFill>
                  <a:srgbClr val="795E26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max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(  </a:t>
            </a:r>
            <a:r>
              <a:rPr lang="en" sz="100">
                <a:solidFill>
                  <a:srgbClr val="00800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# noqa: F821</a:t>
            </a:r>
            <a:endParaRPr sz="100">
              <a:solidFill>
                <a:srgbClr val="008000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        </a:t>
            </a:r>
            <a:r>
              <a:rPr lang="en" sz="10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dim</a:t>
            </a:r>
            <a:r>
              <a:rPr lang="en" sz="100">
                <a:solidFill>
                  <a:schemeClr val="dk1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=</a:t>
            </a:r>
            <a:r>
              <a:rPr lang="en" sz="100">
                <a:solidFill>
                  <a:srgbClr val="098658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0</a:t>
            </a:r>
            <a:endParaRPr sz="100">
              <a:solidFill>
                <a:srgbClr val="098658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    ).</a:t>
            </a:r>
            <a:r>
              <a:rPr lang="en" sz="10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values</a:t>
            </a:r>
            <a:endParaRPr sz="100">
              <a:solidFill>
                <a:srgbClr val="001080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t/>
            </a:r>
            <a:endParaRPr sz="100">
              <a:solidFill>
                <a:srgbClr val="3B3B3B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    </a:t>
            </a:r>
            <a:r>
              <a:rPr lang="en" sz="100">
                <a:solidFill>
                  <a:srgbClr val="00800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# handle the case with only the max token</a:t>
            </a:r>
            <a:endParaRPr sz="100">
              <a:solidFill>
                <a:srgbClr val="008000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    </a:t>
            </a:r>
            <a:r>
              <a:rPr lang="en" sz="10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logits_only_max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: </a:t>
            </a:r>
            <a:r>
              <a:rPr lang="en" sz="100">
                <a:solidFill>
                  <a:srgbClr val="267F99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Float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[</a:t>
            </a:r>
            <a:r>
              <a:rPr lang="en" sz="100">
                <a:solidFill>
                  <a:srgbClr val="267F99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Tensor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, </a:t>
            </a:r>
            <a:r>
              <a:rPr lang="en" sz="100">
                <a:solidFill>
                  <a:srgbClr val="A31515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"d_vocab_out"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] </a:t>
            </a:r>
            <a:r>
              <a:rPr lang="en" sz="100">
                <a:solidFill>
                  <a:schemeClr val="dk1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=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(  </a:t>
            </a:r>
            <a:r>
              <a:rPr lang="en" sz="100">
                <a:solidFill>
                  <a:srgbClr val="00800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# noqa: F821</a:t>
            </a:r>
            <a:endParaRPr sz="100">
              <a:solidFill>
                <a:srgbClr val="008000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        </a:t>
            </a:r>
            <a:r>
              <a:rPr lang="en" sz="10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EUPU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[</a:t>
            </a:r>
            <a:r>
              <a:rPr lang="en" sz="10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max_tok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, :] </a:t>
            </a:r>
            <a:r>
              <a:rPr lang="en" sz="100">
                <a:solidFill>
                  <a:srgbClr val="795E26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+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 sz="10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EVOU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[</a:t>
            </a:r>
            <a:r>
              <a:rPr lang="en" sz="10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max_tok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, :] </a:t>
            </a:r>
            <a:r>
              <a:rPr lang="en" sz="100">
                <a:solidFill>
                  <a:srgbClr val="795E26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+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 sz="10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PVOU_pessimized</a:t>
            </a:r>
            <a:endParaRPr sz="100">
              <a:solidFill>
                <a:srgbClr val="001080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    )</a:t>
            </a:r>
            <a:endParaRPr sz="100">
              <a:solidFill>
                <a:srgbClr val="3B3B3B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    </a:t>
            </a:r>
            <a:r>
              <a:rPr lang="en" sz="10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logits_only_max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 sz="100">
                <a:solidFill>
                  <a:srgbClr val="795E26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-=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 sz="10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logits_only_max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[</a:t>
            </a:r>
            <a:r>
              <a:rPr lang="en" sz="10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max_tok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].</a:t>
            </a:r>
            <a:r>
              <a:rPr lang="en" sz="100">
                <a:solidFill>
                  <a:srgbClr val="795E26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item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()</a:t>
            </a:r>
            <a:endParaRPr sz="100">
              <a:solidFill>
                <a:srgbClr val="3B3B3B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    </a:t>
            </a:r>
            <a:r>
              <a:rPr lang="en" sz="10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logits_only_max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[</a:t>
            </a:r>
            <a:r>
              <a:rPr lang="en" sz="10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max_tok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] </a:t>
            </a:r>
            <a:r>
              <a:rPr lang="en" sz="100">
                <a:solidFill>
                  <a:schemeClr val="dk1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=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 sz="100">
                <a:solidFill>
                  <a:srgbClr val="267F99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float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(</a:t>
            </a:r>
            <a:endParaRPr sz="100">
              <a:solidFill>
                <a:srgbClr val="3B3B3B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        </a:t>
            </a:r>
            <a:r>
              <a:rPr lang="en" sz="100">
                <a:solidFill>
                  <a:srgbClr val="A31515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"-inf"</a:t>
            </a:r>
            <a:endParaRPr sz="100">
              <a:solidFill>
                <a:srgbClr val="A31515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    )  </a:t>
            </a:r>
            <a:r>
              <a:rPr lang="en" sz="100">
                <a:solidFill>
                  <a:srgbClr val="00800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# so we can max the logits across the non-max tokens</a:t>
            </a:r>
            <a:endParaRPr sz="100">
              <a:solidFill>
                <a:srgbClr val="008000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    </a:t>
            </a:r>
            <a:r>
              <a:rPr lang="en" sz="10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results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[</a:t>
            </a:r>
            <a:r>
              <a:rPr lang="en" sz="10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max_tok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, </a:t>
            </a:r>
            <a:r>
              <a:rPr lang="en" sz="10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max_tok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, </a:t>
            </a:r>
            <a:r>
              <a:rPr lang="en" sz="10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max_tok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, </a:t>
            </a:r>
            <a:r>
              <a:rPr lang="en" sz="100">
                <a:solidFill>
                  <a:srgbClr val="098658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0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] </a:t>
            </a:r>
            <a:r>
              <a:rPr lang="en" sz="100">
                <a:solidFill>
                  <a:schemeClr val="dk1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=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 sz="10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logits_only_max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.</a:t>
            </a:r>
            <a:r>
              <a:rPr lang="en" sz="100">
                <a:solidFill>
                  <a:srgbClr val="795E26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max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().</a:t>
            </a:r>
            <a:r>
              <a:rPr lang="en" sz="100">
                <a:solidFill>
                  <a:srgbClr val="795E26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item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()</a:t>
            </a:r>
            <a:endParaRPr sz="100">
              <a:solidFill>
                <a:srgbClr val="3B3B3B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t/>
            </a:r>
            <a:endParaRPr sz="100">
              <a:solidFill>
                <a:srgbClr val="3B3B3B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    </a:t>
            </a:r>
            <a:r>
              <a:rPr lang="en" sz="100">
                <a:solidFill>
                  <a:srgbClr val="00800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# now handle the cases with only the query token and n_ctx - 1 copies of the max token</a:t>
            </a:r>
            <a:endParaRPr sz="100">
              <a:solidFill>
                <a:srgbClr val="008000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    </a:t>
            </a:r>
            <a:r>
              <a:rPr lang="en" sz="100">
                <a:solidFill>
                  <a:srgbClr val="AF00D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for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 sz="10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q_tok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 sz="100">
                <a:solidFill>
                  <a:srgbClr val="AF00D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in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 sz="100">
                <a:solidFill>
                  <a:srgbClr val="267F99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range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(</a:t>
            </a:r>
            <a:r>
              <a:rPr lang="en" sz="10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max_tok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):</a:t>
            </a:r>
            <a:endParaRPr sz="100">
              <a:solidFill>
                <a:srgbClr val="3B3B3B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        </a:t>
            </a:r>
            <a:r>
              <a:rPr lang="en" sz="10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cur_extreme_right_attention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 sz="100">
                <a:solidFill>
                  <a:schemeClr val="dk1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=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 sz="10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extreme_softmaxed_right_attention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[</a:t>
            </a:r>
            <a:endParaRPr sz="100">
              <a:solidFill>
                <a:srgbClr val="3B3B3B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            :, :, </a:t>
            </a:r>
            <a:r>
              <a:rPr lang="en" sz="10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q_tok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, </a:t>
            </a:r>
            <a:r>
              <a:rPr lang="en" sz="10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max_tok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, </a:t>
            </a:r>
            <a:r>
              <a:rPr lang="en" sz="10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max_tok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, </a:t>
            </a:r>
            <a:r>
              <a:rPr lang="en" sz="100">
                <a:solidFill>
                  <a:srgbClr val="098658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0</a:t>
            </a:r>
            <a:endParaRPr sz="100">
              <a:solidFill>
                <a:srgbClr val="098658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        ]</a:t>
            </a:r>
            <a:endParaRPr sz="100">
              <a:solidFill>
                <a:srgbClr val="3B3B3B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        </a:t>
            </a:r>
            <a:r>
              <a:rPr lang="en" sz="100">
                <a:solidFill>
                  <a:srgbClr val="00800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# N.B. because EVOU[q_tok, max_tok] == 0 by centering above, we just take the maximum attention paid to the query</a:t>
            </a:r>
            <a:endParaRPr sz="100">
              <a:solidFill>
                <a:srgbClr val="008000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        </a:t>
            </a:r>
            <a:r>
              <a:rPr lang="en" sz="10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logits_only_q_and_max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: </a:t>
            </a:r>
            <a:r>
              <a:rPr lang="en" sz="100">
                <a:solidFill>
                  <a:srgbClr val="267F99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Float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[</a:t>
            </a:r>
            <a:endParaRPr sz="100">
              <a:solidFill>
                <a:srgbClr val="3B3B3B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            </a:t>
            </a:r>
            <a:r>
              <a:rPr lang="en" sz="100">
                <a:solidFill>
                  <a:srgbClr val="267F99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Tensor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, </a:t>
            </a:r>
            <a:r>
              <a:rPr lang="en" sz="100">
                <a:solidFill>
                  <a:srgbClr val="A31515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"minmax=2 d_vocab_out"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</a:t>
            </a:r>
            <a:r>
              <a:rPr lang="en" sz="100">
                <a:solidFill>
                  <a:srgbClr val="00800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# noqa: F722</a:t>
            </a:r>
            <a:endParaRPr sz="100">
              <a:solidFill>
                <a:srgbClr val="008000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        ] </a:t>
            </a:r>
            <a:r>
              <a:rPr lang="en" sz="100">
                <a:solidFill>
                  <a:schemeClr val="dk1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=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(</a:t>
            </a:r>
            <a:endParaRPr sz="100">
              <a:solidFill>
                <a:srgbClr val="3B3B3B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            </a:t>
            </a:r>
            <a:r>
              <a:rPr lang="en" sz="10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EUPU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[</a:t>
            </a:r>
            <a:r>
              <a:rPr lang="en" sz="10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q_tok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, :]</a:t>
            </a:r>
            <a:endParaRPr sz="100">
              <a:solidFill>
                <a:srgbClr val="3B3B3B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            </a:t>
            </a:r>
            <a:r>
              <a:rPr lang="en" sz="100">
                <a:solidFill>
                  <a:srgbClr val="795E26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+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 sz="10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PVOU_pessimized</a:t>
            </a:r>
            <a:endParaRPr sz="100">
              <a:solidFill>
                <a:srgbClr val="001080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            </a:t>
            </a:r>
            <a:r>
              <a:rPr lang="en" sz="100">
                <a:solidFill>
                  <a:srgbClr val="795E26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+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 sz="10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EVOU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[</a:t>
            </a:r>
            <a:r>
              <a:rPr lang="en" sz="10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max_tok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, :] </a:t>
            </a:r>
            <a:r>
              <a:rPr lang="en" sz="100">
                <a:solidFill>
                  <a:srgbClr val="795E26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*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 sz="10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cur_extreme_right_attention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[:, </a:t>
            </a:r>
            <a:r>
              <a:rPr lang="en" sz="10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w_max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].</a:t>
            </a:r>
            <a:r>
              <a:rPr lang="en" sz="100">
                <a:solidFill>
                  <a:srgbClr val="795E26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unsqueeze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(</a:t>
            </a:r>
            <a:r>
              <a:rPr lang="en" sz="100">
                <a:solidFill>
                  <a:schemeClr val="dk1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-</a:t>
            </a:r>
            <a:r>
              <a:rPr lang="en" sz="100">
                <a:solidFill>
                  <a:srgbClr val="098658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)</a:t>
            </a:r>
            <a:endParaRPr sz="100">
              <a:solidFill>
                <a:srgbClr val="3B3B3B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            </a:t>
            </a:r>
            <a:r>
              <a:rPr lang="en" sz="100">
                <a:solidFill>
                  <a:srgbClr val="795E26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+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 sz="10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EVOU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[</a:t>
            </a:r>
            <a:r>
              <a:rPr lang="en" sz="10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q_tok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, :] </a:t>
            </a:r>
            <a:r>
              <a:rPr lang="en" sz="100">
                <a:solidFill>
                  <a:srgbClr val="795E26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*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 sz="10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cur_extreme_right_attention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[:, </a:t>
            </a:r>
            <a:r>
              <a:rPr lang="en" sz="10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w_qry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].</a:t>
            </a:r>
            <a:r>
              <a:rPr lang="en" sz="100">
                <a:solidFill>
                  <a:srgbClr val="795E26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unsqueeze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(</a:t>
            </a:r>
            <a:r>
              <a:rPr lang="en" sz="100">
                <a:solidFill>
                  <a:schemeClr val="dk1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-</a:t>
            </a:r>
            <a:r>
              <a:rPr lang="en" sz="100">
                <a:solidFill>
                  <a:srgbClr val="098658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)</a:t>
            </a:r>
            <a:endParaRPr sz="100">
              <a:solidFill>
                <a:srgbClr val="3B3B3B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        )</a:t>
            </a:r>
            <a:endParaRPr sz="100">
              <a:solidFill>
                <a:srgbClr val="3B3B3B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        </a:t>
            </a:r>
            <a:r>
              <a:rPr lang="en" sz="10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logits_only_q_and_max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 sz="100">
                <a:solidFill>
                  <a:srgbClr val="795E26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-=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 sz="10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logits_only_q_and_max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[:, </a:t>
            </a:r>
            <a:r>
              <a:rPr lang="en" sz="10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max_tok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].</a:t>
            </a:r>
            <a:r>
              <a:rPr lang="en" sz="100">
                <a:solidFill>
                  <a:srgbClr val="795E26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unsqueeze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(</a:t>
            </a:r>
            <a:r>
              <a:rPr lang="en" sz="100">
                <a:solidFill>
                  <a:schemeClr val="dk1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-</a:t>
            </a:r>
            <a:r>
              <a:rPr lang="en" sz="100">
                <a:solidFill>
                  <a:srgbClr val="098658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)</a:t>
            </a:r>
            <a:endParaRPr sz="100">
              <a:solidFill>
                <a:srgbClr val="3B3B3B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        </a:t>
            </a:r>
            <a:r>
              <a:rPr lang="en" sz="10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logits_only_q_and_max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[:, </a:t>
            </a:r>
            <a:r>
              <a:rPr lang="en" sz="10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max_tok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] </a:t>
            </a:r>
            <a:r>
              <a:rPr lang="en" sz="100">
                <a:solidFill>
                  <a:schemeClr val="dk1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=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 sz="100">
                <a:solidFill>
                  <a:srgbClr val="267F99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float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(</a:t>
            </a:r>
            <a:r>
              <a:rPr lang="en" sz="100">
                <a:solidFill>
                  <a:srgbClr val="A31515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"-inf"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)</a:t>
            </a:r>
            <a:endParaRPr sz="100">
              <a:solidFill>
                <a:srgbClr val="3B3B3B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        </a:t>
            </a:r>
            <a:r>
              <a:rPr lang="en" sz="10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results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[</a:t>
            </a:r>
            <a:r>
              <a:rPr lang="en" sz="10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q_tok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, </a:t>
            </a:r>
            <a:r>
              <a:rPr lang="en" sz="10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max_tok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, </a:t>
            </a:r>
            <a:r>
              <a:rPr lang="en" sz="10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max_tok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, </a:t>
            </a:r>
            <a:r>
              <a:rPr lang="en" sz="100">
                <a:solidFill>
                  <a:srgbClr val="098658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0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] </a:t>
            </a:r>
            <a:r>
              <a:rPr lang="en" sz="100">
                <a:solidFill>
                  <a:schemeClr val="dk1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=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 sz="10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logits_only_q_and_max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.</a:t>
            </a:r>
            <a:r>
              <a:rPr lang="en" sz="100">
                <a:solidFill>
                  <a:srgbClr val="795E26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max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().</a:t>
            </a:r>
            <a:r>
              <a:rPr lang="en" sz="100">
                <a:solidFill>
                  <a:srgbClr val="795E26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item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()</a:t>
            </a:r>
            <a:endParaRPr sz="100">
              <a:solidFill>
                <a:srgbClr val="3B3B3B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t/>
            </a:r>
            <a:endParaRPr sz="100">
              <a:solidFill>
                <a:srgbClr val="3B3B3B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    </a:t>
            </a:r>
            <a:r>
              <a:rPr lang="en" sz="100">
                <a:solidFill>
                  <a:srgbClr val="00800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# precompose pessimization for EUPU over output logit, so we have enough compute budget</a:t>
            </a:r>
            <a:endParaRPr sz="100">
              <a:solidFill>
                <a:srgbClr val="008000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    </a:t>
            </a:r>
            <a:r>
              <a:rPr lang="en" sz="10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EUPU_tmp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: </a:t>
            </a:r>
            <a:r>
              <a:rPr lang="en" sz="100">
                <a:solidFill>
                  <a:srgbClr val="267F99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Float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[</a:t>
            </a:r>
            <a:r>
              <a:rPr lang="en" sz="100">
                <a:solidFill>
                  <a:srgbClr val="267F99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Tensor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, </a:t>
            </a:r>
            <a:r>
              <a:rPr lang="en" sz="100">
                <a:solidFill>
                  <a:srgbClr val="A31515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"d_vocab_q d_vocab_out"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] </a:t>
            </a:r>
            <a:r>
              <a:rPr lang="en" sz="100">
                <a:solidFill>
                  <a:schemeClr val="dk1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=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(  </a:t>
            </a:r>
            <a:r>
              <a:rPr lang="en" sz="100">
                <a:solidFill>
                  <a:srgbClr val="00800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# noqa: F722</a:t>
            </a:r>
            <a:endParaRPr sz="100">
              <a:solidFill>
                <a:srgbClr val="008000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        </a:t>
            </a:r>
            <a:r>
              <a:rPr lang="en" sz="10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EUPU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.</a:t>
            </a:r>
            <a:r>
              <a:rPr lang="en" sz="100">
                <a:solidFill>
                  <a:srgbClr val="795E26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detach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().</a:t>
            </a:r>
            <a:r>
              <a:rPr lang="en" sz="100">
                <a:solidFill>
                  <a:srgbClr val="795E26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clone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()</a:t>
            </a:r>
            <a:endParaRPr sz="100">
              <a:solidFill>
                <a:srgbClr val="3B3B3B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    )</a:t>
            </a:r>
            <a:endParaRPr sz="100">
              <a:solidFill>
                <a:srgbClr val="3B3B3B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    </a:t>
            </a:r>
            <a:r>
              <a:rPr lang="en" sz="10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EUPU_tmp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[:, </a:t>
            </a:r>
            <a:r>
              <a:rPr lang="en" sz="10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max_tok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] </a:t>
            </a:r>
            <a:r>
              <a:rPr lang="en" sz="100">
                <a:solidFill>
                  <a:schemeClr val="dk1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=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 sz="100">
                <a:solidFill>
                  <a:srgbClr val="267F99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float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(</a:t>
            </a:r>
            <a:r>
              <a:rPr lang="en" sz="100">
                <a:solidFill>
                  <a:srgbClr val="A31515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"-inf"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)</a:t>
            </a:r>
            <a:endParaRPr sz="100">
              <a:solidFill>
                <a:srgbClr val="3B3B3B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    </a:t>
            </a:r>
            <a:r>
              <a:rPr lang="en" sz="10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EUPU_per_query_pessimized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: </a:t>
            </a:r>
            <a:r>
              <a:rPr lang="en" sz="100">
                <a:solidFill>
                  <a:srgbClr val="267F99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Float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[</a:t>
            </a:r>
            <a:r>
              <a:rPr lang="en" sz="100">
                <a:solidFill>
                  <a:srgbClr val="267F99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Tensor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, </a:t>
            </a:r>
            <a:r>
              <a:rPr lang="en" sz="100">
                <a:solidFill>
                  <a:srgbClr val="A31515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"</a:t>
            </a:r>
            <a:r>
              <a:rPr lang="en" sz="10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d_vocab_q</a:t>
            </a:r>
            <a:r>
              <a:rPr lang="en" sz="100">
                <a:solidFill>
                  <a:srgbClr val="A31515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"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] </a:t>
            </a:r>
            <a:r>
              <a:rPr lang="en" sz="100">
                <a:solidFill>
                  <a:schemeClr val="dk1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=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 sz="10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EUPU_tmp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.</a:t>
            </a:r>
            <a:r>
              <a:rPr lang="en" sz="100">
                <a:solidFill>
                  <a:srgbClr val="795E26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max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(</a:t>
            </a:r>
            <a:endParaRPr sz="100">
              <a:solidFill>
                <a:srgbClr val="3B3B3B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        </a:t>
            </a:r>
            <a:r>
              <a:rPr lang="en" sz="10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dim</a:t>
            </a:r>
            <a:r>
              <a:rPr lang="en" sz="100">
                <a:solidFill>
                  <a:schemeClr val="dk1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=-</a:t>
            </a:r>
            <a:r>
              <a:rPr lang="en" sz="100">
                <a:solidFill>
                  <a:srgbClr val="098658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1</a:t>
            </a:r>
            <a:endParaRPr sz="100">
              <a:solidFill>
                <a:srgbClr val="098658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    ).</a:t>
            </a:r>
            <a:r>
              <a:rPr lang="en" sz="10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values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</a:t>
            </a:r>
            <a:r>
              <a:rPr lang="en" sz="100">
                <a:solidFill>
                  <a:srgbClr val="00800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# noqa: F821</a:t>
            </a:r>
            <a:endParaRPr sz="100">
              <a:solidFill>
                <a:srgbClr val="008000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t/>
            </a:r>
            <a:endParaRPr sz="100">
              <a:solidFill>
                <a:srgbClr val="3B3B3B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    </a:t>
            </a:r>
            <a:r>
              <a:rPr lang="en" sz="100">
                <a:solidFill>
                  <a:srgbClr val="00800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# Ditto for EVOU</a:t>
            </a:r>
            <a:endParaRPr sz="100">
              <a:solidFill>
                <a:srgbClr val="008000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    </a:t>
            </a:r>
            <a:r>
              <a:rPr lang="en" sz="100">
                <a:solidFill>
                  <a:srgbClr val="00800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# distribute PVOU over EVOU, to avoid premature pessimization</a:t>
            </a:r>
            <a:endParaRPr sz="100">
              <a:solidFill>
                <a:srgbClr val="008000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    </a:t>
            </a:r>
            <a:r>
              <a:rPr lang="en" sz="100">
                <a:solidFill>
                  <a:srgbClr val="00800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# </a:t>
            </a:r>
            <a:r>
              <a:rPr lang="en" sz="100">
                <a:solidFill>
                  <a:srgbClr val="0000FF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TODO</a:t>
            </a:r>
            <a:r>
              <a:rPr lang="en" sz="100">
                <a:solidFill>
                  <a:srgbClr val="00800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: mean+diff</a:t>
            </a:r>
            <a:endParaRPr sz="100">
              <a:solidFill>
                <a:srgbClr val="008000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    </a:t>
            </a:r>
            <a:r>
              <a:rPr lang="en" sz="10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EPVOU_tmp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: </a:t>
            </a:r>
            <a:r>
              <a:rPr lang="en" sz="100">
                <a:solidFill>
                  <a:srgbClr val="267F99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Float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[</a:t>
            </a:r>
            <a:r>
              <a:rPr lang="en" sz="100">
                <a:solidFill>
                  <a:srgbClr val="267F99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Tensor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, </a:t>
            </a:r>
            <a:r>
              <a:rPr lang="en" sz="100">
                <a:solidFill>
                  <a:srgbClr val="A31515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"d_vocab_k d_vocab_out"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] </a:t>
            </a:r>
            <a:r>
              <a:rPr lang="en" sz="100">
                <a:solidFill>
                  <a:schemeClr val="dk1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=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(  </a:t>
            </a:r>
            <a:r>
              <a:rPr lang="en" sz="100">
                <a:solidFill>
                  <a:srgbClr val="00800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# noqa: F722</a:t>
            </a:r>
            <a:endParaRPr sz="100">
              <a:solidFill>
                <a:srgbClr val="008000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        </a:t>
            </a:r>
            <a:r>
              <a:rPr lang="en" sz="10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EVOU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 sz="100">
                <a:solidFill>
                  <a:srgbClr val="795E26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+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 sz="10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PVOU_pessimized</a:t>
            </a:r>
            <a:endParaRPr sz="100">
              <a:solidFill>
                <a:srgbClr val="001080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    )</a:t>
            </a:r>
            <a:endParaRPr sz="100">
              <a:solidFill>
                <a:srgbClr val="3B3B3B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    </a:t>
            </a:r>
            <a:r>
              <a:rPr lang="en" sz="10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EPVOU_tmp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[:, </a:t>
            </a:r>
            <a:r>
              <a:rPr lang="en" sz="10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max_tok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] </a:t>
            </a:r>
            <a:r>
              <a:rPr lang="en" sz="100">
                <a:solidFill>
                  <a:schemeClr val="dk1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=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 sz="100">
                <a:solidFill>
                  <a:srgbClr val="267F99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float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(</a:t>
            </a:r>
            <a:r>
              <a:rPr lang="en" sz="100">
                <a:solidFill>
                  <a:srgbClr val="A31515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"-inf"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)</a:t>
            </a:r>
            <a:endParaRPr sz="100">
              <a:solidFill>
                <a:srgbClr val="3B3B3B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    </a:t>
            </a:r>
            <a:r>
              <a:rPr lang="en" sz="10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EPVOU_per_key_pessimized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: </a:t>
            </a:r>
            <a:r>
              <a:rPr lang="en" sz="100">
                <a:solidFill>
                  <a:srgbClr val="267F99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Float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[</a:t>
            </a:r>
            <a:r>
              <a:rPr lang="en" sz="100">
                <a:solidFill>
                  <a:srgbClr val="267F99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Tensor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, </a:t>
            </a:r>
            <a:r>
              <a:rPr lang="en" sz="100">
                <a:solidFill>
                  <a:srgbClr val="A31515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"d_vocab_k"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] </a:t>
            </a:r>
            <a:r>
              <a:rPr lang="en" sz="100">
                <a:solidFill>
                  <a:schemeClr val="dk1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=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(  </a:t>
            </a:r>
            <a:r>
              <a:rPr lang="en" sz="100">
                <a:solidFill>
                  <a:srgbClr val="00800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# noqa: F821</a:t>
            </a:r>
            <a:endParaRPr sz="100">
              <a:solidFill>
                <a:srgbClr val="008000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        </a:t>
            </a:r>
            <a:r>
              <a:rPr lang="en" sz="10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EPVOU_tmp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.</a:t>
            </a:r>
            <a:r>
              <a:rPr lang="en" sz="100">
                <a:solidFill>
                  <a:srgbClr val="795E26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max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(</a:t>
            </a:r>
            <a:r>
              <a:rPr lang="en" sz="10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dim</a:t>
            </a:r>
            <a:r>
              <a:rPr lang="en" sz="100">
                <a:solidFill>
                  <a:schemeClr val="dk1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=-</a:t>
            </a:r>
            <a:r>
              <a:rPr lang="en" sz="100">
                <a:solidFill>
                  <a:srgbClr val="098658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).</a:t>
            </a:r>
            <a:r>
              <a:rPr lang="en" sz="10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values</a:t>
            </a:r>
            <a:endParaRPr sz="100">
              <a:solidFill>
                <a:srgbClr val="001080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    )</a:t>
            </a:r>
            <a:endParaRPr sz="100">
              <a:solidFill>
                <a:srgbClr val="3B3B3B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t/>
            </a:r>
            <a:endParaRPr sz="100">
              <a:solidFill>
                <a:srgbClr val="3B3B3B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    </a:t>
            </a:r>
            <a:r>
              <a:rPr lang="en" sz="100">
                <a:solidFill>
                  <a:srgbClr val="00800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# now handle the cases with at least one non-max non-query token</a:t>
            </a:r>
            <a:endParaRPr sz="100">
              <a:solidFill>
                <a:srgbClr val="008000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    </a:t>
            </a:r>
            <a:r>
              <a:rPr lang="en" sz="100">
                <a:solidFill>
                  <a:srgbClr val="AF00D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for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 sz="10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nonmax_tok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 sz="100">
                <a:solidFill>
                  <a:srgbClr val="AF00D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in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 sz="100">
                <a:solidFill>
                  <a:srgbClr val="267F99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range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(</a:t>
            </a:r>
            <a:r>
              <a:rPr lang="en" sz="10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max_tok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):</a:t>
            </a:r>
            <a:endParaRPr sz="100">
              <a:solidFill>
                <a:srgbClr val="3B3B3B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        </a:t>
            </a:r>
            <a:r>
              <a:rPr lang="en" sz="100">
                <a:solidFill>
                  <a:srgbClr val="AF00D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for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 sz="10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n_copies_nonmax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 sz="100">
                <a:solidFill>
                  <a:srgbClr val="AF00D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in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 sz="100">
                <a:solidFill>
                  <a:srgbClr val="267F99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range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(</a:t>
            </a:r>
            <a:r>
              <a:rPr lang="en" sz="100">
                <a:solidFill>
                  <a:srgbClr val="098658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, </a:t>
            </a:r>
            <a:r>
              <a:rPr lang="en" sz="10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n_ctx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):</a:t>
            </a:r>
            <a:endParaRPr sz="100">
              <a:solidFill>
                <a:srgbClr val="3B3B3B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            </a:t>
            </a:r>
            <a:r>
              <a:rPr lang="en" sz="100">
                <a:solidFill>
                  <a:srgbClr val="00800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# distribute PVOU over EVOU, to avoid premature pessimization</a:t>
            </a:r>
            <a:endParaRPr sz="100">
              <a:solidFill>
                <a:srgbClr val="008000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t/>
            </a:r>
            <a:endParaRPr sz="100">
              <a:solidFill>
                <a:srgbClr val="3B3B3B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            </a:t>
            </a:r>
            <a:r>
              <a:rPr lang="en" sz="100">
                <a:solidFill>
                  <a:srgbClr val="00800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# pessimize over the thing we're not supposed to be paying attention to (w.r.t. the token that is non-max that we're paying attention)</a:t>
            </a:r>
            <a:endParaRPr sz="100">
              <a:solidFill>
                <a:srgbClr val="008000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            </a:t>
            </a:r>
            <a:r>
              <a:rPr lang="en" sz="100">
                <a:solidFill>
                  <a:srgbClr val="00800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# maximum added to the wrong logit from paying attention to the wrong thing</a:t>
            </a:r>
            <a:endParaRPr sz="100">
              <a:solidFill>
                <a:srgbClr val="008000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            </a:t>
            </a:r>
            <a:r>
              <a:rPr lang="en" sz="10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wrong_attention_logits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: </a:t>
            </a:r>
            <a:r>
              <a:rPr lang="en" sz="100">
                <a:solidFill>
                  <a:srgbClr val="267F99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Float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[</a:t>
            </a:r>
            <a:r>
              <a:rPr lang="en" sz="100">
                <a:solidFill>
                  <a:srgbClr val="267F99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Tensor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, </a:t>
            </a:r>
            <a:r>
              <a:rPr lang="en" sz="100">
                <a:solidFill>
                  <a:srgbClr val="A31515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""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] </a:t>
            </a:r>
            <a:r>
              <a:rPr lang="en" sz="100">
                <a:solidFill>
                  <a:schemeClr val="dk1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=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(  </a:t>
            </a:r>
            <a:r>
              <a:rPr lang="en" sz="100">
                <a:solidFill>
                  <a:srgbClr val="00800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# noqa: F72</a:t>
            </a:r>
            <a:endParaRPr sz="100">
              <a:solidFill>
                <a:srgbClr val="008000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                </a:t>
            </a:r>
            <a:r>
              <a:rPr lang="en" sz="10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EPVOU_per_key_pessimized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[</a:t>
            </a:r>
            <a:r>
              <a:rPr lang="en" sz="10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nonmax_tok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]</a:t>
            </a:r>
            <a:endParaRPr sz="100">
              <a:solidFill>
                <a:srgbClr val="3B3B3B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            )</a:t>
            </a:r>
            <a:endParaRPr sz="100">
              <a:solidFill>
                <a:srgbClr val="3B3B3B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t/>
            </a:r>
            <a:endParaRPr sz="100">
              <a:solidFill>
                <a:srgbClr val="3B3B3B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            </a:t>
            </a:r>
            <a:r>
              <a:rPr lang="en" sz="100">
                <a:solidFill>
                  <a:srgbClr val="00800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# pessimize also over the thing we are paying attention to</a:t>
            </a:r>
            <a:endParaRPr sz="100">
              <a:solidFill>
                <a:srgbClr val="008000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            </a:t>
            </a:r>
            <a:r>
              <a:rPr lang="en" sz="10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right_attention_wrong_logits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: </a:t>
            </a:r>
            <a:r>
              <a:rPr lang="en" sz="100">
                <a:solidFill>
                  <a:srgbClr val="267F99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Float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[</a:t>
            </a:r>
            <a:r>
              <a:rPr lang="en" sz="100">
                <a:solidFill>
                  <a:srgbClr val="267F99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Tensor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, </a:t>
            </a:r>
            <a:r>
              <a:rPr lang="en" sz="100">
                <a:solidFill>
                  <a:srgbClr val="A31515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""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] </a:t>
            </a:r>
            <a:r>
              <a:rPr lang="en" sz="100">
                <a:solidFill>
                  <a:schemeClr val="dk1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=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(  </a:t>
            </a:r>
            <a:r>
              <a:rPr lang="en" sz="100">
                <a:solidFill>
                  <a:srgbClr val="00800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# noqa: F722</a:t>
            </a:r>
            <a:endParaRPr sz="100">
              <a:solidFill>
                <a:srgbClr val="008000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                </a:t>
            </a:r>
            <a:r>
              <a:rPr lang="en" sz="10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EPVOU_per_key_pessimized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[</a:t>
            </a:r>
            <a:r>
              <a:rPr lang="en" sz="10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max_tok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]</a:t>
            </a:r>
            <a:endParaRPr sz="100">
              <a:solidFill>
                <a:srgbClr val="3B3B3B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            )</a:t>
            </a:r>
            <a:endParaRPr sz="100">
              <a:solidFill>
                <a:srgbClr val="3B3B3B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t/>
            </a:r>
            <a:endParaRPr sz="100">
              <a:solidFill>
                <a:srgbClr val="3B3B3B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            </a:t>
            </a:r>
            <a:r>
              <a:rPr lang="en" sz="100">
                <a:solidFill>
                  <a:srgbClr val="AF00D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for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 sz="10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q_tok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 sz="100">
                <a:solidFill>
                  <a:srgbClr val="AF00D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in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 sz="100">
                <a:solidFill>
                  <a:srgbClr val="267F99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range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(</a:t>
            </a:r>
            <a:r>
              <a:rPr lang="en" sz="10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max_tok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 sz="100">
                <a:solidFill>
                  <a:schemeClr val="dk1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+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 sz="100">
                <a:solidFill>
                  <a:srgbClr val="098658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):</a:t>
            </a:r>
            <a:endParaRPr sz="100">
              <a:solidFill>
                <a:srgbClr val="3B3B3B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                </a:t>
            </a:r>
            <a:r>
              <a:rPr lang="en" sz="100">
                <a:solidFill>
                  <a:srgbClr val="AF00D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if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 sz="10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q_tok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 sz="100">
                <a:solidFill>
                  <a:schemeClr val="dk1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!=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 sz="10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max_tok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 sz="100">
                <a:solidFill>
                  <a:srgbClr val="0000FF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and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 sz="10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n_copies_nonmax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 sz="100">
                <a:solidFill>
                  <a:schemeClr val="dk1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&gt;=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 sz="10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n_ctx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 sz="100">
                <a:solidFill>
                  <a:schemeClr val="dk1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-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 sz="100">
                <a:solidFill>
                  <a:srgbClr val="098658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:</a:t>
            </a:r>
            <a:endParaRPr sz="100">
              <a:solidFill>
                <a:srgbClr val="3B3B3B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                    </a:t>
            </a:r>
            <a:r>
              <a:rPr lang="en" sz="100">
                <a:solidFill>
                  <a:srgbClr val="AF00D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continue</a:t>
            </a:r>
            <a:endParaRPr sz="100">
              <a:solidFill>
                <a:srgbClr val="AF00DB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                </a:t>
            </a:r>
            <a:r>
              <a:rPr lang="en" sz="10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query_wrong_logits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: </a:t>
            </a:r>
            <a:r>
              <a:rPr lang="en" sz="100">
                <a:solidFill>
                  <a:srgbClr val="267F99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Float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[</a:t>
            </a:r>
            <a:r>
              <a:rPr lang="en" sz="100">
                <a:solidFill>
                  <a:srgbClr val="267F99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Tensor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, </a:t>
            </a:r>
            <a:r>
              <a:rPr lang="en" sz="100">
                <a:solidFill>
                  <a:srgbClr val="A31515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""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] </a:t>
            </a:r>
            <a:r>
              <a:rPr lang="en" sz="100">
                <a:solidFill>
                  <a:schemeClr val="dk1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=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(  </a:t>
            </a:r>
            <a:r>
              <a:rPr lang="en" sz="100">
                <a:solidFill>
                  <a:srgbClr val="00800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# noqa: F722</a:t>
            </a:r>
            <a:endParaRPr sz="100">
              <a:solidFill>
                <a:srgbClr val="008000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                    </a:t>
            </a:r>
            <a:r>
              <a:rPr lang="en" sz="10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EPVOU_per_key_pessimized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[</a:t>
            </a:r>
            <a:r>
              <a:rPr lang="en" sz="10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q_tok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]</a:t>
            </a:r>
            <a:endParaRPr sz="100">
              <a:solidFill>
                <a:srgbClr val="3B3B3B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                )</a:t>
            </a:r>
            <a:endParaRPr sz="100">
              <a:solidFill>
                <a:srgbClr val="3B3B3B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                </a:t>
            </a:r>
            <a:r>
              <a:rPr lang="en" sz="10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right_attn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 sz="100">
                <a:solidFill>
                  <a:schemeClr val="dk1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=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 sz="10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extreme_softmaxed_right_attention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[</a:t>
            </a:r>
            <a:endParaRPr sz="100">
              <a:solidFill>
                <a:srgbClr val="3B3B3B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                    :, </a:t>
            </a:r>
            <a:r>
              <a:rPr lang="en" sz="10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w_max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, </a:t>
            </a:r>
            <a:r>
              <a:rPr lang="en" sz="10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q_tok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, </a:t>
            </a:r>
            <a:r>
              <a:rPr lang="en" sz="10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max_tok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, </a:t>
            </a:r>
            <a:r>
              <a:rPr lang="en" sz="10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nonmax_tok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, </a:t>
            </a:r>
            <a:r>
              <a:rPr lang="en" sz="10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n_copies_nonmax</a:t>
            </a:r>
            <a:endParaRPr sz="100">
              <a:solidFill>
                <a:srgbClr val="001080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                ]</a:t>
            </a:r>
            <a:endParaRPr sz="100">
              <a:solidFill>
                <a:srgbClr val="3B3B3B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                </a:t>
            </a:r>
            <a:r>
              <a:rPr lang="en" sz="10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q_attn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 sz="100">
                <a:solidFill>
                  <a:schemeClr val="dk1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=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 sz="10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extreme_softmaxed_right_attention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[</a:t>
            </a:r>
            <a:endParaRPr sz="100">
              <a:solidFill>
                <a:srgbClr val="3B3B3B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                    :, </a:t>
            </a:r>
            <a:r>
              <a:rPr lang="en" sz="10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w_qry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, </a:t>
            </a:r>
            <a:r>
              <a:rPr lang="en" sz="10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q_tok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, </a:t>
            </a:r>
            <a:r>
              <a:rPr lang="en" sz="10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max_tok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, </a:t>
            </a:r>
            <a:r>
              <a:rPr lang="en" sz="10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nonmax_tok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, </a:t>
            </a:r>
            <a:r>
              <a:rPr lang="en" sz="10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n_copies_nonmax</a:t>
            </a:r>
            <a:endParaRPr sz="100">
              <a:solidFill>
                <a:srgbClr val="001080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                ]</a:t>
            </a:r>
            <a:endParaRPr sz="100">
              <a:solidFill>
                <a:srgbClr val="3B3B3B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                </a:t>
            </a:r>
            <a:r>
              <a:rPr lang="en" sz="10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wrong_attn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 sz="100">
                <a:solidFill>
                  <a:schemeClr val="dk1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=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 sz="10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extreme_softmaxed_right_attention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[</a:t>
            </a:r>
            <a:endParaRPr sz="100">
              <a:solidFill>
                <a:srgbClr val="3B3B3B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                    :, </a:t>
            </a:r>
            <a:r>
              <a:rPr lang="en" sz="10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w_nmx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, </a:t>
            </a:r>
            <a:r>
              <a:rPr lang="en" sz="10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q_tok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, </a:t>
            </a:r>
            <a:r>
              <a:rPr lang="en" sz="10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max_tok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, </a:t>
            </a:r>
            <a:r>
              <a:rPr lang="en" sz="10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nonmax_tok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, </a:t>
            </a:r>
            <a:r>
              <a:rPr lang="en" sz="10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n_copies_nonmax</a:t>
            </a:r>
            <a:endParaRPr sz="100">
              <a:solidFill>
                <a:srgbClr val="001080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                ]</a:t>
            </a:r>
            <a:endParaRPr sz="100">
              <a:solidFill>
                <a:srgbClr val="3B3B3B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                </a:t>
            </a:r>
            <a:r>
              <a:rPr lang="en" sz="10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results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[</a:t>
            </a:r>
            <a:r>
              <a:rPr lang="en" sz="10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q_tok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, </a:t>
            </a:r>
            <a:r>
              <a:rPr lang="en" sz="10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max_tok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, </a:t>
            </a:r>
            <a:r>
              <a:rPr lang="en" sz="10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nonmax_tok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, </a:t>
            </a:r>
            <a:r>
              <a:rPr lang="en" sz="10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n_copies_nonmax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] </a:t>
            </a:r>
            <a:r>
              <a:rPr lang="en" sz="100">
                <a:solidFill>
                  <a:schemeClr val="dk1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=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(</a:t>
            </a:r>
            <a:endParaRPr sz="100">
              <a:solidFill>
                <a:srgbClr val="3B3B3B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                    </a:t>
            </a:r>
            <a:r>
              <a:rPr lang="en" sz="10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EUPU_per_query_pessimized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[</a:t>
            </a:r>
            <a:r>
              <a:rPr lang="en" sz="10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q_tok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]</a:t>
            </a:r>
            <a:endParaRPr sz="100">
              <a:solidFill>
                <a:srgbClr val="3B3B3B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                    </a:t>
            </a:r>
            <a:r>
              <a:rPr lang="en" sz="100">
                <a:solidFill>
                  <a:srgbClr val="795E26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+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(</a:t>
            </a:r>
            <a:endParaRPr sz="100">
              <a:solidFill>
                <a:srgbClr val="3B3B3B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                        </a:t>
            </a:r>
            <a:r>
              <a:rPr lang="en" sz="10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right_attn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 sz="100">
                <a:solidFill>
                  <a:srgbClr val="795E26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*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 sz="10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right_attention_wrong_logits</a:t>
            </a:r>
            <a:endParaRPr sz="100">
              <a:solidFill>
                <a:srgbClr val="001080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                        </a:t>
            </a:r>
            <a:r>
              <a:rPr lang="en" sz="100">
                <a:solidFill>
                  <a:srgbClr val="795E26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+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 sz="10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q_attn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 sz="100">
                <a:solidFill>
                  <a:srgbClr val="795E26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*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 sz="10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query_wrong_logits</a:t>
            </a:r>
            <a:endParaRPr sz="100">
              <a:solidFill>
                <a:srgbClr val="001080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                        </a:t>
            </a:r>
            <a:r>
              <a:rPr lang="en" sz="100">
                <a:solidFill>
                  <a:srgbClr val="795E26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+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 sz="10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wrong_attn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 sz="100">
                <a:solidFill>
                  <a:srgbClr val="795E26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*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 sz="10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wrong_attention_logits</a:t>
            </a:r>
            <a:endParaRPr sz="100">
              <a:solidFill>
                <a:srgbClr val="001080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                    ).</a:t>
            </a:r>
            <a:r>
              <a:rPr lang="en" sz="100">
                <a:solidFill>
                  <a:srgbClr val="795E26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max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()</a:t>
            </a:r>
            <a:endParaRPr sz="100">
              <a:solidFill>
                <a:srgbClr val="3B3B3B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                ).</a:t>
            </a:r>
            <a:r>
              <a:rPr lang="en" sz="100">
                <a:solidFill>
                  <a:srgbClr val="795E26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item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()</a:t>
            </a:r>
            <a:endParaRPr sz="100">
              <a:solidFill>
                <a:srgbClr val="3B3B3B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</a:t>
            </a:r>
            <a:r>
              <a:rPr lang="en" sz="100">
                <a:solidFill>
                  <a:srgbClr val="AF00D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return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 sz="10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results</a:t>
            </a:r>
            <a:endParaRPr sz="100">
              <a:solidFill>
                <a:srgbClr val="001080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t/>
            </a:r>
            <a:endParaRPr sz="100">
              <a:solidFill>
                <a:srgbClr val="3B3B3B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t/>
            </a:r>
            <a:endParaRPr sz="100">
              <a:solidFill>
                <a:srgbClr val="3B3B3B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ts val="275"/>
              <a:buNone/>
            </a:pPr>
            <a:r>
              <a:t/>
            </a:r>
            <a:endParaRPr sz="100">
              <a:solidFill>
                <a:srgbClr val="795E26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202" name="Google Shape;202;p26"/>
          <p:cNvSpPr txBox="1"/>
          <p:nvPr>
            <p:ph idx="1" type="body"/>
          </p:nvPr>
        </p:nvSpPr>
        <p:spPr>
          <a:xfrm>
            <a:off x="6615300" y="1152475"/>
            <a:ext cx="25287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">
                <a:solidFill>
                  <a:srgbClr val="795E26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@</a:t>
            </a:r>
            <a:r>
              <a:rPr lang="en" sz="100">
                <a:solidFill>
                  <a:srgbClr val="267F99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torch</a:t>
            </a:r>
            <a:r>
              <a:rPr lang="en" sz="100">
                <a:solidFill>
                  <a:srgbClr val="795E26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.</a:t>
            </a:r>
            <a:r>
              <a:rPr lang="en" sz="100">
                <a:solidFill>
                  <a:srgbClr val="267F99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no_grad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()</a:t>
            </a:r>
            <a:endParaRPr sz="100">
              <a:solidFill>
                <a:srgbClr val="3B3B3B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">
                <a:solidFill>
                  <a:srgbClr val="0000FF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def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 sz="100">
                <a:solidFill>
                  <a:srgbClr val="795E26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count_correct_sequences_cubic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(</a:t>
            </a:r>
            <a:endParaRPr sz="100">
              <a:solidFill>
                <a:srgbClr val="3B3B3B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</a:t>
            </a:r>
            <a:r>
              <a:rPr lang="en" sz="10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largest_wrong_logit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: </a:t>
            </a:r>
            <a:r>
              <a:rPr lang="en" sz="100">
                <a:solidFill>
                  <a:srgbClr val="267F99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Float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[</a:t>
            </a:r>
            <a:endParaRPr sz="100">
              <a:solidFill>
                <a:srgbClr val="3B3B3B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    </a:t>
            </a:r>
            <a:r>
              <a:rPr lang="en" sz="100">
                <a:solidFill>
                  <a:srgbClr val="267F99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Tensor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, </a:t>
            </a:r>
            <a:r>
              <a:rPr lang="en" sz="100">
                <a:solidFill>
                  <a:srgbClr val="A31515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"d_vocab_q d_vocab_max d_vocab_nonmax n_ctx_nonmax_copies"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</a:t>
            </a:r>
            <a:r>
              <a:rPr lang="en" sz="100">
                <a:solidFill>
                  <a:srgbClr val="00800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# noqa: F722</a:t>
            </a:r>
            <a:endParaRPr sz="100">
              <a:solidFill>
                <a:srgbClr val="008000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],</a:t>
            </a:r>
            <a:endParaRPr sz="100">
              <a:solidFill>
                <a:srgbClr val="3B3B3B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) -&gt; </a:t>
            </a:r>
            <a:r>
              <a:rPr lang="en" sz="100">
                <a:solidFill>
                  <a:srgbClr val="267F99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int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:</a:t>
            </a:r>
            <a:endParaRPr sz="100">
              <a:solidFill>
                <a:srgbClr val="3B3B3B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</a:t>
            </a:r>
            <a:r>
              <a:rPr lang="en" sz="10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d_vocab_q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, </a:t>
            </a:r>
            <a:r>
              <a:rPr lang="en" sz="10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d_vocab_max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, </a:t>
            </a:r>
            <a:r>
              <a:rPr lang="en" sz="10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d_vocab_nonmax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, </a:t>
            </a:r>
            <a:r>
              <a:rPr lang="en" sz="10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n_ctx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 sz="100">
                <a:solidFill>
                  <a:schemeClr val="dk1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=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 sz="10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largest_wrong_logit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.</a:t>
            </a:r>
            <a:r>
              <a:rPr lang="en" sz="10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shape</a:t>
            </a:r>
            <a:endParaRPr sz="100">
              <a:solidFill>
                <a:srgbClr val="001080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</a:t>
            </a:r>
            <a:r>
              <a:rPr lang="en" sz="10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correct_count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 sz="100">
                <a:solidFill>
                  <a:schemeClr val="dk1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=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 sz="100">
                <a:solidFill>
                  <a:srgbClr val="098658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0</a:t>
            </a:r>
            <a:endParaRPr sz="100">
              <a:solidFill>
                <a:srgbClr val="098658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</a:t>
            </a:r>
            <a:r>
              <a:rPr lang="en" sz="100">
                <a:solidFill>
                  <a:srgbClr val="AF00D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for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 sz="10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q_tok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 sz="100">
                <a:solidFill>
                  <a:srgbClr val="AF00D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in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 sz="100">
                <a:solidFill>
                  <a:srgbClr val="267F99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range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(</a:t>
            </a:r>
            <a:r>
              <a:rPr lang="en" sz="10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d_vocab_q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):</a:t>
            </a:r>
            <a:endParaRPr sz="100">
              <a:solidFill>
                <a:srgbClr val="3B3B3B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    </a:t>
            </a:r>
            <a:r>
              <a:rPr lang="en" sz="100">
                <a:solidFill>
                  <a:srgbClr val="AF00D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for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 sz="10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max_tok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 sz="100">
                <a:solidFill>
                  <a:srgbClr val="AF00D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in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 sz="100">
                <a:solidFill>
                  <a:srgbClr val="267F99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range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(</a:t>
            </a:r>
            <a:r>
              <a:rPr lang="en" sz="10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d_vocab_max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):</a:t>
            </a:r>
            <a:endParaRPr sz="100">
              <a:solidFill>
                <a:srgbClr val="3B3B3B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        </a:t>
            </a:r>
            <a:r>
              <a:rPr lang="en" sz="100">
                <a:solidFill>
                  <a:srgbClr val="AF00D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for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 sz="10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n_copies_nonmax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 sz="100">
                <a:solidFill>
                  <a:srgbClr val="AF00D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in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 sz="100">
                <a:solidFill>
                  <a:srgbClr val="267F99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range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(</a:t>
            </a:r>
            <a:r>
              <a:rPr lang="en" sz="10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n_ctx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):</a:t>
            </a:r>
            <a:endParaRPr sz="100">
              <a:solidFill>
                <a:srgbClr val="3B3B3B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            </a:t>
            </a:r>
            <a:r>
              <a:rPr lang="en" sz="100">
                <a:solidFill>
                  <a:srgbClr val="AF00D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if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 sz="10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q_tok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 sz="100">
                <a:solidFill>
                  <a:schemeClr val="dk1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&gt;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 sz="10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max_tok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 sz="100">
                <a:solidFill>
                  <a:srgbClr val="0000FF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or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(</a:t>
            </a:r>
            <a:endParaRPr sz="100">
              <a:solidFill>
                <a:srgbClr val="3B3B3B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                </a:t>
            </a:r>
            <a:r>
              <a:rPr lang="en" sz="10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q_tok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 sz="100">
                <a:solidFill>
                  <a:schemeClr val="dk1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!=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 sz="10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max_tok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 sz="100">
                <a:solidFill>
                  <a:srgbClr val="0000FF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and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 sz="10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n_copies_nonmax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 sz="100">
                <a:solidFill>
                  <a:schemeClr val="dk1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&gt;=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 sz="10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n_ctx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 sz="100">
                <a:solidFill>
                  <a:schemeClr val="dk1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-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 sz="100">
                <a:solidFill>
                  <a:srgbClr val="098658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1</a:t>
            </a:r>
            <a:endParaRPr sz="100">
              <a:solidFill>
                <a:srgbClr val="098658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            ):</a:t>
            </a:r>
            <a:endParaRPr sz="100">
              <a:solidFill>
                <a:srgbClr val="3B3B3B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                </a:t>
            </a:r>
            <a:r>
              <a:rPr lang="en" sz="100">
                <a:solidFill>
                  <a:srgbClr val="AF00D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continue</a:t>
            </a:r>
            <a:endParaRPr sz="100">
              <a:solidFill>
                <a:srgbClr val="AF00DB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            </a:t>
            </a:r>
            <a:r>
              <a:rPr lang="en" sz="100">
                <a:solidFill>
                  <a:srgbClr val="AF00D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if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 sz="10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n_copies_nonmax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 sz="100">
                <a:solidFill>
                  <a:schemeClr val="dk1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==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 sz="100">
                <a:solidFill>
                  <a:srgbClr val="098658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0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:</a:t>
            </a:r>
            <a:endParaRPr sz="100">
              <a:solidFill>
                <a:srgbClr val="3B3B3B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                </a:t>
            </a:r>
            <a:r>
              <a:rPr lang="en" sz="10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correct_count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 sz="100">
                <a:solidFill>
                  <a:schemeClr val="dk1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+=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 sz="100">
                <a:solidFill>
                  <a:srgbClr val="098658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1</a:t>
            </a:r>
            <a:endParaRPr sz="100">
              <a:solidFill>
                <a:srgbClr val="098658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            </a:t>
            </a:r>
            <a:r>
              <a:rPr lang="en" sz="100">
                <a:solidFill>
                  <a:srgbClr val="AF00D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else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:</a:t>
            </a:r>
            <a:endParaRPr sz="100">
              <a:solidFill>
                <a:srgbClr val="3B3B3B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                </a:t>
            </a:r>
            <a:r>
              <a:rPr lang="en" sz="10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cur_largest_wrong_logit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 sz="100">
                <a:solidFill>
                  <a:schemeClr val="dk1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=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 sz="10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largest_wrong_logit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[</a:t>
            </a:r>
            <a:endParaRPr sz="100">
              <a:solidFill>
                <a:srgbClr val="3B3B3B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                    </a:t>
            </a:r>
            <a:r>
              <a:rPr lang="en" sz="10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q_tok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, </a:t>
            </a:r>
            <a:r>
              <a:rPr lang="en" sz="10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max_tok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, :</a:t>
            </a:r>
            <a:r>
              <a:rPr lang="en" sz="10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max_tok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, </a:t>
            </a:r>
            <a:r>
              <a:rPr lang="en" sz="10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n_copies_nonmax</a:t>
            </a:r>
            <a:endParaRPr sz="100">
              <a:solidFill>
                <a:srgbClr val="001080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                ]  </a:t>
            </a:r>
            <a:r>
              <a:rPr lang="en" sz="100">
                <a:solidFill>
                  <a:srgbClr val="00800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# consider wrong logits only when non-max token is less than max token</a:t>
            </a:r>
            <a:endParaRPr sz="100">
              <a:solidFill>
                <a:srgbClr val="008000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                </a:t>
            </a:r>
            <a:r>
              <a:rPr lang="en" sz="10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num_nonmax_tok_choices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 sz="100">
                <a:solidFill>
                  <a:schemeClr val="dk1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=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 sz="10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cur_largest_wrong_logit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[</a:t>
            </a:r>
            <a:endParaRPr sz="100">
              <a:solidFill>
                <a:srgbClr val="3B3B3B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                    </a:t>
            </a:r>
            <a:r>
              <a:rPr lang="en" sz="100">
                <a:solidFill>
                  <a:srgbClr val="795E26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~</a:t>
            </a:r>
            <a:r>
              <a:rPr lang="en" sz="10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cur_largest_wrong_logit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.</a:t>
            </a:r>
            <a:r>
              <a:rPr lang="en" sz="100">
                <a:solidFill>
                  <a:srgbClr val="795E26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isnan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() </a:t>
            </a:r>
            <a:r>
              <a:rPr lang="en" sz="100">
                <a:solidFill>
                  <a:srgbClr val="795E26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&amp;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(</a:t>
            </a:r>
            <a:r>
              <a:rPr lang="en" sz="10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cur_largest_wrong_logit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 sz="100">
                <a:solidFill>
                  <a:srgbClr val="795E26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&lt;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 sz="100">
                <a:solidFill>
                  <a:srgbClr val="098658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0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)</a:t>
            </a:r>
            <a:endParaRPr sz="100">
              <a:solidFill>
                <a:srgbClr val="3B3B3B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                ].</a:t>
            </a:r>
            <a:r>
              <a:rPr lang="en" sz="100">
                <a:solidFill>
                  <a:srgbClr val="795E26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size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(</a:t>
            </a:r>
            <a:r>
              <a:rPr lang="en" sz="100">
                <a:solidFill>
                  <a:srgbClr val="098658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0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)</a:t>
            </a:r>
            <a:endParaRPr sz="100">
              <a:solidFill>
                <a:srgbClr val="3B3B3B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                </a:t>
            </a:r>
            <a:r>
              <a:rPr lang="en" sz="10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cur_count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 sz="100">
                <a:solidFill>
                  <a:schemeClr val="dk1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=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 sz="100">
                <a:solidFill>
                  <a:srgbClr val="795E26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count_sequences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(</a:t>
            </a:r>
            <a:endParaRPr sz="100">
              <a:solidFill>
                <a:srgbClr val="3B3B3B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                    </a:t>
            </a:r>
            <a:r>
              <a:rPr lang="en" sz="10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n_ctx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 sz="100">
                <a:solidFill>
                  <a:schemeClr val="dk1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-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 sz="100">
                <a:solidFill>
                  <a:srgbClr val="098658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, </a:t>
            </a:r>
            <a:r>
              <a:rPr lang="en" sz="10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n_copies_nonmax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, </a:t>
            </a:r>
            <a:r>
              <a:rPr lang="en" sz="10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num_nonmax_tok_choices</a:t>
            </a:r>
            <a:endParaRPr sz="100">
              <a:solidFill>
                <a:srgbClr val="001080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                )</a:t>
            </a:r>
            <a:endParaRPr sz="100">
              <a:solidFill>
                <a:srgbClr val="3B3B3B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                </a:t>
            </a:r>
            <a:r>
              <a:rPr lang="en" sz="100">
                <a:solidFill>
                  <a:srgbClr val="AF00D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if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 sz="10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n_copies_nonmax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 sz="100">
                <a:solidFill>
                  <a:schemeClr val="dk1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&gt;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 sz="100">
                <a:solidFill>
                  <a:srgbClr val="098658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0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 sz="100">
                <a:solidFill>
                  <a:srgbClr val="0000FF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and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 sz="10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max_tok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 sz="100">
                <a:solidFill>
                  <a:schemeClr val="dk1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==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 sz="100">
                <a:solidFill>
                  <a:srgbClr val="098658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0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:</a:t>
            </a:r>
            <a:endParaRPr sz="100">
              <a:solidFill>
                <a:srgbClr val="3B3B3B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                    </a:t>
            </a:r>
            <a:r>
              <a:rPr lang="en" sz="100">
                <a:solidFill>
                  <a:srgbClr val="AF00D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assert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(</a:t>
            </a:r>
            <a:endParaRPr sz="100">
              <a:solidFill>
                <a:srgbClr val="3B3B3B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                        </a:t>
            </a:r>
            <a:r>
              <a:rPr lang="en" sz="10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cur_count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 sz="100">
                <a:solidFill>
                  <a:schemeClr val="dk1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==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 sz="100">
                <a:solidFill>
                  <a:srgbClr val="098658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0</a:t>
            </a:r>
            <a:endParaRPr sz="100">
              <a:solidFill>
                <a:srgbClr val="098658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                    ), </a:t>
            </a:r>
            <a:r>
              <a:rPr lang="en" sz="100">
                <a:solidFill>
                  <a:srgbClr val="0000FF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f</a:t>
            </a:r>
            <a:r>
              <a:rPr lang="en" sz="100">
                <a:solidFill>
                  <a:srgbClr val="A31515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"count: </a:t>
            </a:r>
            <a:r>
              <a:rPr lang="en" sz="100">
                <a:solidFill>
                  <a:srgbClr val="0000FF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{</a:t>
            </a:r>
            <a:r>
              <a:rPr lang="en" sz="10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cur_count</a:t>
            </a:r>
            <a:r>
              <a:rPr lang="en" sz="100">
                <a:solidFill>
                  <a:srgbClr val="0000FF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}</a:t>
            </a:r>
            <a:r>
              <a:rPr lang="en" sz="100">
                <a:solidFill>
                  <a:srgbClr val="A31515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== count_sequences(</a:t>
            </a:r>
            <a:r>
              <a:rPr lang="en" sz="100">
                <a:solidFill>
                  <a:srgbClr val="0000FF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{</a:t>
            </a:r>
            <a:r>
              <a:rPr lang="en" sz="10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n_ctx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 sz="100">
                <a:solidFill>
                  <a:schemeClr val="dk1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-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 sz="100">
                <a:solidFill>
                  <a:srgbClr val="098658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 sz="100">
                <a:solidFill>
                  <a:srgbClr val="0000FF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}</a:t>
            </a:r>
            <a:r>
              <a:rPr lang="en" sz="100">
                <a:solidFill>
                  <a:srgbClr val="A31515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, </a:t>
            </a:r>
            <a:r>
              <a:rPr lang="en" sz="100">
                <a:solidFill>
                  <a:srgbClr val="0000FF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{</a:t>
            </a:r>
            <a:r>
              <a:rPr lang="en" sz="10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n_copies_nonmax</a:t>
            </a:r>
            <a:r>
              <a:rPr lang="en" sz="100">
                <a:solidFill>
                  <a:srgbClr val="0000FF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}</a:t>
            </a:r>
            <a:r>
              <a:rPr lang="en" sz="100">
                <a:solidFill>
                  <a:srgbClr val="A31515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, </a:t>
            </a:r>
            <a:r>
              <a:rPr lang="en" sz="100">
                <a:solidFill>
                  <a:srgbClr val="0000FF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{</a:t>
            </a:r>
            <a:r>
              <a:rPr lang="en" sz="10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num_nonmax_tok_choices</a:t>
            </a:r>
            <a:r>
              <a:rPr lang="en" sz="100">
                <a:solidFill>
                  <a:srgbClr val="0000FF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}</a:t>
            </a:r>
            <a:r>
              <a:rPr lang="en" sz="100">
                <a:solidFill>
                  <a:srgbClr val="A31515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)"</a:t>
            </a:r>
            <a:endParaRPr sz="100">
              <a:solidFill>
                <a:srgbClr val="A31515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                </a:t>
            </a:r>
            <a:r>
              <a:rPr lang="en" sz="100">
                <a:solidFill>
                  <a:srgbClr val="AF00D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else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:</a:t>
            </a:r>
            <a:endParaRPr sz="100">
              <a:solidFill>
                <a:srgbClr val="3B3B3B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                    </a:t>
            </a:r>
            <a:r>
              <a:rPr lang="en" sz="10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max_possible_count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 sz="100">
                <a:solidFill>
                  <a:schemeClr val="dk1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=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 sz="10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max_tok</a:t>
            </a:r>
            <a:r>
              <a:rPr lang="en" sz="100">
                <a:solidFill>
                  <a:schemeClr val="dk1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**</a:t>
            </a:r>
            <a:r>
              <a:rPr lang="en" sz="10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n_copies_nonmax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 sz="100">
                <a:solidFill>
                  <a:schemeClr val="dk1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*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 sz="100">
                <a:solidFill>
                  <a:srgbClr val="267F99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math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.</a:t>
            </a:r>
            <a:r>
              <a:rPr lang="en" sz="100">
                <a:solidFill>
                  <a:srgbClr val="795E26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comb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(</a:t>
            </a:r>
            <a:endParaRPr sz="100">
              <a:solidFill>
                <a:srgbClr val="3B3B3B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                        </a:t>
            </a:r>
            <a:r>
              <a:rPr lang="en" sz="10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n_ctx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 sz="100">
                <a:solidFill>
                  <a:schemeClr val="dk1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-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 sz="100">
                <a:solidFill>
                  <a:srgbClr val="098658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, </a:t>
            </a:r>
            <a:r>
              <a:rPr lang="en" sz="10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n_copies_nonmax</a:t>
            </a:r>
            <a:endParaRPr sz="100">
              <a:solidFill>
                <a:srgbClr val="001080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                    )</a:t>
            </a:r>
            <a:endParaRPr sz="100">
              <a:solidFill>
                <a:srgbClr val="3B3B3B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                    </a:t>
            </a:r>
            <a:r>
              <a:rPr lang="en" sz="100">
                <a:solidFill>
                  <a:srgbClr val="AF00D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assert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(</a:t>
            </a:r>
            <a:endParaRPr sz="100">
              <a:solidFill>
                <a:srgbClr val="3B3B3B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                        </a:t>
            </a:r>
            <a:r>
              <a:rPr lang="en" sz="10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cur_count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 sz="100">
                <a:solidFill>
                  <a:schemeClr val="dk1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&lt;=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 sz="10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max_possible_count</a:t>
            </a:r>
            <a:endParaRPr sz="100">
              <a:solidFill>
                <a:srgbClr val="001080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                    ), </a:t>
            </a:r>
            <a:r>
              <a:rPr lang="en" sz="100">
                <a:solidFill>
                  <a:srgbClr val="0000FF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f</a:t>
            </a:r>
            <a:r>
              <a:rPr lang="en" sz="100">
                <a:solidFill>
                  <a:srgbClr val="A31515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"count: </a:t>
            </a:r>
            <a:r>
              <a:rPr lang="en" sz="100">
                <a:solidFill>
                  <a:srgbClr val="0000FF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{</a:t>
            </a:r>
            <a:r>
              <a:rPr lang="en" sz="10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cur_count</a:t>
            </a:r>
            <a:r>
              <a:rPr lang="en" sz="100">
                <a:solidFill>
                  <a:srgbClr val="0000FF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}</a:t>
            </a:r>
            <a:r>
              <a:rPr lang="en" sz="100">
                <a:solidFill>
                  <a:srgbClr val="A31515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== count_sequences(</a:t>
            </a:r>
            <a:r>
              <a:rPr lang="en" sz="100">
                <a:solidFill>
                  <a:srgbClr val="0000FF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{</a:t>
            </a:r>
            <a:r>
              <a:rPr lang="en" sz="10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n_ctx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 sz="100">
                <a:solidFill>
                  <a:schemeClr val="dk1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-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 sz="100">
                <a:solidFill>
                  <a:srgbClr val="098658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 sz="100">
                <a:solidFill>
                  <a:srgbClr val="0000FF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}</a:t>
            </a:r>
            <a:r>
              <a:rPr lang="en" sz="100">
                <a:solidFill>
                  <a:srgbClr val="A31515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, </a:t>
            </a:r>
            <a:r>
              <a:rPr lang="en" sz="100">
                <a:solidFill>
                  <a:srgbClr val="0000FF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{</a:t>
            </a:r>
            <a:r>
              <a:rPr lang="en" sz="10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n_copies_nonmax</a:t>
            </a:r>
            <a:r>
              <a:rPr lang="en" sz="100">
                <a:solidFill>
                  <a:srgbClr val="0000FF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}</a:t>
            </a:r>
            <a:r>
              <a:rPr lang="en" sz="100">
                <a:solidFill>
                  <a:srgbClr val="A31515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, </a:t>
            </a:r>
            <a:r>
              <a:rPr lang="en" sz="100">
                <a:solidFill>
                  <a:srgbClr val="0000FF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{</a:t>
            </a:r>
            <a:r>
              <a:rPr lang="en" sz="10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num_nonmax_tok_choices</a:t>
            </a:r>
            <a:r>
              <a:rPr lang="en" sz="100">
                <a:solidFill>
                  <a:srgbClr val="0000FF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}</a:t>
            </a:r>
            <a:r>
              <a:rPr lang="en" sz="100">
                <a:solidFill>
                  <a:srgbClr val="A31515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) &gt; </a:t>
            </a:r>
            <a:r>
              <a:rPr lang="en" sz="100">
                <a:solidFill>
                  <a:srgbClr val="0000FF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{</a:t>
            </a:r>
            <a:r>
              <a:rPr lang="en" sz="10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max_possible_count</a:t>
            </a:r>
            <a:r>
              <a:rPr lang="en" sz="100">
                <a:solidFill>
                  <a:srgbClr val="0000FF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}</a:t>
            </a:r>
            <a:r>
              <a:rPr lang="en" sz="100">
                <a:solidFill>
                  <a:srgbClr val="A31515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"</a:t>
            </a:r>
            <a:endParaRPr sz="100">
              <a:solidFill>
                <a:srgbClr val="A31515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                </a:t>
            </a:r>
            <a:r>
              <a:rPr lang="en" sz="100">
                <a:solidFill>
                  <a:srgbClr val="00800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# cur_largest_wrong_logit &lt; 0 -&gt; the model gets it right (and the non-nan just ensures its valid)</a:t>
            </a:r>
            <a:endParaRPr sz="100">
              <a:solidFill>
                <a:srgbClr val="008000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                </a:t>
            </a:r>
            <a:r>
              <a:rPr lang="en" sz="100">
                <a:solidFill>
                  <a:srgbClr val="00800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# N.B. Here, n_copies_nonmax does NOT include the query token</a:t>
            </a:r>
            <a:endParaRPr sz="100">
              <a:solidFill>
                <a:srgbClr val="008000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                </a:t>
            </a:r>
            <a:r>
              <a:rPr lang="en" sz="10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correct_count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 sz="100">
                <a:solidFill>
                  <a:schemeClr val="dk1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+=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 sz="10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cur_count</a:t>
            </a:r>
            <a:endParaRPr sz="100">
              <a:solidFill>
                <a:srgbClr val="001080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                </a:t>
            </a:r>
            <a:r>
              <a:rPr lang="en" sz="100">
                <a:solidFill>
                  <a:srgbClr val="00800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# consider the space where there's one dimension for each input token that controls "do we use this or not"</a:t>
            </a:r>
            <a:endParaRPr sz="100">
              <a:solidFill>
                <a:srgbClr val="008000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                </a:t>
            </a:r>
            <a:r>
              <a:rPr lang="en" sz="100">
                <a:solidFill>
                  <a:srgbClr val="00800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# we consider a subspace where "did the model get it right" is convex in this space</a:t>
            </a:r>
            <a:endParaRPr sz="100">
              <a:solidFill>
                <a:srgbClr val="008000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                </a:t>
            </a:r>
            <a:r>
              <a:rPr lang="en" sz="100">
                <a:solidFill>
                  <a:srgbClr val="00800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# i.e. if you get it for non-max token = x and non-max token = y, you get it for all sequences</a:t>
            </a:r>
            <a:endParaRPr sz="100">
              <a:solidFill>
                <a:srgbClr val="008000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                </a:t>
            </a:r>
            <a:r>
              <a:rPr lang="en" sz="100">
                <a:solidFill>
                  <a:srgbClr val="00800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# that contain any combination of x and y (note that there can only be 1, 2, or 3 non-max tokens in</a:t>
            </a:r>
            <a:endParaRPr sz="100">
              <a:solidFill>
                <a:srgbClr val="008000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                </a:t>
            </a:r>
            <a:r>
              <a:rPr lang="en" sz="100">
                <a:solidFill>
                  <a:srgbClr val="00800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# the sequence (where 3 occurs only when the query token is the max token))</a:t>
            </a:r>
            <a:endParaRPr sz="100">
              <a:solidFill>
                <a:srgbClr val="008000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                </a:t>
            </a:r>
            <a:r>
              <a:rPr lang="en" sz="100">
                <a:solidFill>
                  <a:srgbClr val="00800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# You can extend this to 3 non-max token choices by induction</a:t>
            </a:r>
            <a:endParaRPr sz="100">
              <a:solidFill>
                <a:srgbClr val="008000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">
              <a:solidFill>
                <a:srgbClr val="3B3B3B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</a:t>
            </a:r>
            <a:r>
              <a:rPr lang="en" sz="100">
                <a:solidFill>
                  <a:srgbClr val="AF00D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return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 sz="10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correct_count</a:t>
            </a:r>
            <a:endParaRPr sz="100">
              <a:solidFill>
                <a:srgbClr val="001080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">
              <a:solidFill>
                <a:srgbClr val="3B3B3B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">
              <a:solidFill>
                <a:srgbClr val="3B3B3B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">
                <a:solidFill>
                  <a:srgbClr val="0000FF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def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 sz="100">
                <a:solidFill>
                  <a:srgbClr val="795E26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compute_accuracy_lower_bound_from_cubic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(</a:t>
            </a:r>
            <a:endParaRPr sz="100">
              <a:solidFill>
                <a:srgbClr val="3B3B3B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</a:t>
            </a:r>
            <a:r>
              <a:rPr lang="en" sz="10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largest_wrong_logit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: </a:t>
            </a:r>
            <a:r>
              <a:rPr lang="en" sz="100">
                <a:solidFill>
                  <a:srgbClr val="267F99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Float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[</a:t>
            </a:r>
            <a:endParaRPr sz="100">
              <a:solidFill>
                <a:srgbClr val="3B3B3B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    </a:t>
            </a:r>
            <a:r>
              <a:rPr lang="en" sz="100">
                <a:solidFill>
                  <a:srgbClr val="267F99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Tensor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, </a:t>
            </a:r>
            <a:r>
              <a:rPr lang="en" sz="100">
                <a:solidFill>
                  <a:srgbClr val="A31515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"d_vocab_q d_vocab_max d_vocab_nonmax n_ctx_nonmax_copies"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</a:t>
            </a:r>
            <a:r>
              <a:rPr lang="en" sz="100">
                <a:solidFill>
                  <a:srgbClr val="00800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# noqa: F722</a:t>
            </a:r>
            <a:endParaRPr sz="100">
              <a:solidFill>
                <a:srgbClr val="008000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],</a:t>
            </a:r>
            <a:endParaRPr sz="100">
              <a:solidFill>
                <a:srgbClr val="3B3B3B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) -&gt; </a:t>
            </a:r>
            <a:r>
              <a:rPr lang="en" sz="100">
                <a:solidFill>
                  <a:srgbClr val="267F99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Tuple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[</a:t>
            </a:r>
            <a:r>
              <a:rPr lang="en" sz="100">
                <a:solidFill>
                  <a:srgbClr val="267F99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float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, </a:t>
            </a:r>
            <a:r>
              <a:rPr lang="en" sz="100">
                <a:solidFill>
                  <a:srgbClr val="267F99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Tuple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[</a:t>
            </a:r>
            <a:r>
              <a:rPr lang="en" sz="100">
                <a:solidFill>
                  <a:srgbClr val="267F99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int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, </a:t>
            </a:r>
            <a:r>
              <a:rPr lang="en" sz="100">
                <a:solidFill>
                  <a:srgbClr val="267F99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int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]]:</a:t>
            </a:r>
            <a:endParaRPr sz="100">
              <a:solidFill>
                <a:srgbClr val="3B3B3B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</a:t>
            </a:r>
            <a:r>
              <a:rPr lang="en" sz="100">
                <a:solidFill>
                  <a:srgbClr val="A31515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"""</a:t>
            </a:r>
            <a:endParaRPr sz="100">
              <a:solidFill>
                <a:srgbClr val="A31515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">
                <a:solidFill>
                  <a:srgbClr val="A31515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returns correct_count / total_sequences, (correct_count, total_sequences)</a:t>
            </a:r>
            <a:endParaRPr sz="100">
              <a:solidFill>
                <a:srgbClr val="A31515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">
                <a:solidFill>
                  <a:srgbClr val="A31515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"""</a:t>
            </a:r>
            <a:endParaRPr sz="100">
              <a:solidFill>
                <a:srgbClr val="A31515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</a:t>
            </a:r>
            <a:r>
              <a:rPr lang="en" sz="10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d_vocab_q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, </a:t>
            </a:r>
            <a:r>
              <a:rPr lang="en" sz="10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d_vocab_max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, </a:t>
            </a:r>
            <a:r>
              <a:rPr lang="en" sz="10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_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, </a:t>
            </a:r>
            <a:r>
              <a:rPr lang="en" sz="10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n_ctx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 sz="100">
                <a:solidFill>
                  <a:schemeClr val="dk1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=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 sz="10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largest_wrong_logit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.</a:t>
            </a:r>
            <a:r>
              <a:rPr lang="en" sz="10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shape</a:t>
            </a:r>
            <a:endParaRPr sz="100">
              <a:solidFill>
                <a:srgbClr val="001080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</a:t>
            </a:r>
            <a:r>
              <a:rPr lang="en" sz="10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correct_count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 sz="100">
                <a:solidFill>
                  <a:schemeClr val="dk1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=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 sz="100">
                <a:solidFill>
                  <a:srgbClr val="795E26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count_correct_sequences_cubic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(</a:t>
            </a:r>
            <a:r>
              <a:rPr lang="en" sz="10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largest_wrong_logit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)</a:t>
            </a:r>
            <a:endParaRPr sz="100">
              <a:solidFill>
                <a:srgbClr val="3B3B3B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</a:t>
            </a:r>
            <a:r>
              <a:rPr lang="en" sz="10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total_sequences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 sz="100">
                <a:solidFill>
                  <a:schemeClr val="dk1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=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 sz="10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d_vocab_max</a:t>
            </a:r>
            <a:r>
              <a:rPr lang="en" sz="100">
                <a:solidFill>
                  <a:schemeClr val="dk1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**</a:t>
            </a:r>
            <a:r>
              <a:rPr lang="en" sz="10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n_ctx</a:t>
            </a:r>
            <a:endParaRPr sz="100">
              <a:solidFill>
                <a:srgbClr val="001080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   </a:t>
            </a:r>
            <a:r>
              <a:rPr lang="en" sz="100">
                <a:solidFill>
                  <a:srgbClr val="AF00D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return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 sz="10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correct_count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 sz="100">
                <a:solidFill>
                  <a:schemeClr val="dk1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/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 sz="10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total_sequences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, (</a:t>
            </a:r>
            <a:r>
              <a:rPr lang="en" sz="10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correct_count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, </a:t>
            </a:r>
            <a:r>
              <a:rPr lang="en" sz="100">
                <a:solidFill>
                  <a:srgbClr val="001080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total_sequences</a:t>
            </a:r>
            <a:r>
              <a:rPr lang="en" sz="100">
                <a:solidFill>
                  <a:srgbClr val="3B3B3B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)</a:t>
            </a:r>
            <a:endParaRPr sz="100">
              <a:solidFill>
                <a:srgbClr val="3B3B3B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">
              <a:solidFill>
                <a:srgbClr val="3B3B3B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">
              <a:solidFill>
                <a:srgbClr val="3B3B3B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ts val="275"/>
              <a:buNone/>
            </a:pPr>
            <a:r>
              <a:t/>
            </a:r>
            <a:endParaRPr sz="100">
              <a:solidFill>
                <a:srgbClr val="795E26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203" name="Google Shape;203;p26"/>
          <p:cNvSpPr txBox="1"/>
          <p:nvPr>
            <p:ph idx="2" type="title"/>
          </p:nvPr>
        </p:nvSpPr>
        <p:spPr>
          <a:xfrm>
            <a:off x="6474600" y="0"/>
            <a:ext cx="2669400" cy="6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" sz="970"/>
              <a:t>Ambitious Mechanistic Interpretability</a:t>
            </a:r>
            <a:endParaRPr sz="97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" sz="970"/>
              <a:t>Proofs Approach</a:t>
            </a:r>
            <a:endParaRPr sz="97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b="1" lang="en" sz="970"/>
              <a:t>Case Study: Max of 4</a:t>
            </a:r>
            <a:endParaRPr b="1" sz="97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" sz="970"/>
              <a:t>Applications: Modular Arithmetic and SAEs</a:t>
            </a:r>
            <a:endParaRPr sz="97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t/>
            </a:r>
            <a:endParaRPr b="1" sz="97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t/>
            </a:r>
            <a:endParaRPr sz="97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t/>
            </a:r>
            <a:endParaRPr sz="97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t/>
            </a:r>
            <a:endParaRPr sz="97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97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320"/>
              <a:t>Red-Teaming Sub-cubic Proof</a:t>
            </a:r>
            <a:endParaRPr sz="2320"/>
          </a:p>
        </p:txBody>
      </p:sp>
      <p:sp>
        <p:nvSpPr>
          <p:cNvPr id="209" name="Google Shape;209;p27"/>
          <p:cNvSpPr txBox="1"/>
          <p:nvPr>
            <p:ph idx="1" type="body"/>
          </p:nvPr>
        </p:nvSpPr>
        <p:spPr>
          <a:xfrm>
            <a:off x="311700" y="1152475"/>
            <a:ext cx="8520600" cy="399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Insight: </a:t>
            </a:r>
            <a:r>
              <a:rPr b="1" lang="en"/>
              <a:t>QK attention dominates OV</a:t>
            </a:r>
            <a:endParaRPr b="1"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“badness” ordering of tokens is largely independent of max token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we can do a (slow) proof search procedure to determine “gap size” (max - largest non-max)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for each query &amp; max, we can use gap to bound how much attention we pay to non-max tokens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we then must independently pick which token is worst to pay</a:t>
            </a:r>
            <a:br>
              <a:rPr lang="en"/>
            </a:br>
            <a:r>
              <a:rPr lang="en"/>
              <a:t>attention to (combined score is too expensive to compute</a:t>
            </a:r>
            <a:br>
              <a:rPr lang="en"/>
            </a:br>
            <a:r>
              <a:rPr lang="en"/>
              <a:t>exactly)</a:t>
            </a:r>
            <a:endParaRPr/>
          </a:p>
        </p:txBody>
      </p:sp>
      <p:sp>
        <p:nvSpPr>
          <p:cNvPr id="210" name="Google Shape;210;p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11" name="Google Shape;211;p27"/>
          <p:cNvSpPr txBox="1"/>
          <p:nvPr>
            <p:ph idx="2" type="title"/>
          </p:nvPr>
        </p:nvSpPr>
        <p:spPr>
          <a:xfrm>
            <a:off x="6474600" y="0"/>
            <a:ext cx="2669400" cy="6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" sz="970"/>
              <a:t>Ambitious Mechanistic Interpretability</a:t>
            </a:r>
            <a:endParaRPr sz="97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" sz="970"/>
              <a:t>Proofs Approach</a:t>
            </a:r>
            <a:endParaRPr sz="97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b="1" lang="en" sz="970"/>
              <a:t>Case Study: Max of 4</a:t>
            </a:r>
            <a:endParaRPr b="1" sz="97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" sz="970"/>
              <a:t>Applications: Modular Arithmetic and SAEs</a:t>
            </a:r>
            <a:endParaRPr sz="97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t/>
            </a:r>
            <a:endParaRPr b="1" sz="97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t/>
            </a:r>
            <a:endParaRPr sz="97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t/>
            </a:r>
            <a:endParaRPr sz="97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t/>
            </a:r>
            <a:endParaRPr sz="97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970"/>
          </a:p>
        </p:txBody>
      </p:sp>
      <p:grpSp>
        <p:nvGrpSpPr>
          <p:cNvPr id="212" name="Google Shape;212;p27"/>
          <p:cNvGrpSpPr/>
          <p:nvPr/>
        </p:nvGrpSpPr>
        <p:grpSpPr>
          <a:xfrm>
            <a:off x="7152291" y="3261411"/>
            <a:ext cx="1874060" cy="1566763"/>
            <a:chOff x="2735425" y="1319263"/>
            <a:chExt cx="4395074" cy="3615050"/>
          </a:xfrm>
        </p:grpSpPr>
        <p:pic>
          <p:nvPicPr>
            <p:cNvPr id="213" name="Google Shape;213;p27"/>
            <p:cNvPicPr preferRelativeResize="0"/>
            <p:nvPr/>
          </p:nvPicPr>
          <p:blipFill rotWithShape="1">
            <a:blip r:embed="rId3">
              <a:alphaModFix/>
            </a:blip>
            <a:srcRect b="5601" l="17886" r="26940" t="18490"/>
            <a:stretch/>
          </p:blipFill>
          <p:spPr>
            <a:xfrm>
              <a:off x="2735425" y="1319263"/>
              <a:ext cx="3678700" cy="36150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4" name="Google Shape;214;p27"/>
            <p:cNvPicPr preferRelativeResize="0"/>
            <p:nvPr/>
          </p:nvPicPr>
          <p:blipFill rotWithShape="1">
            <a:blip r:embed="rId3">
              <a:alphaModFix/>
            </a:blip>
            <a:srcRect b="5601" l="88995" r="0" t="18490"/>
            <a:stretch/>
          </p:blipFill>
          <p:spPr>
            <a:xfrm>
              <a:off x="6396800" y="1319263"/>
              <a:ext cx="733700" cy="361505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300"/>
              <a:t>Red-Teaming</a:t>
            </a:r>
            <a:r>
              <a:rPr lang="en" sz="2300"/>
              <a:t> </a:t>
            </a:r>
            <a:r>
              <a:rPr lang="en" sz="1675">
                <a:latin typeface="Courier New"/>
                <a:ea typeface="Courier New"/>
                <a:cs typeface="Courier New"/>
                <a:sym typeface="Courier New"/>
              </a:rPr>
              <a:t>d_vocab</a:t>
            </a:r>
            <a:r>
              <a:rPr baseline="30000" lang="en" sz="1675">
                <a:latin typeface="Courier New"/>
                <a:ea typeface="Courier New"/>
                <a:cs typeface="Courier New"/>
                <a:sym typeface="Courier New"/>
              </a:rPr>
              <a:t>2</a:t>
            </a:r>
            <a:r>
              <a:rPr lang="en" sz="1675">
                <a:latin typeface="Courier New"/>
                <a:ea typeface="Courier New"/>
                <a:cs typeface="Courier New"/>
                <a:sym typeface="Courier New"/>
              </a:rPr>
              <a:t>d_model ⇒ d_vocab d_model</a:t>
            </a:r>
            <a:r>
              <a:rPr baseline="30000" lang="en" sz="1675">
                <a:latin typeface="Courier New"/>
                <a:ea typeface="Courier New"/>
                <a:cs typeface="Courier New"/>
                <a:sym typeface="Courier New"/>
              </a:rPr>
              <a:t>2</a:t>
            </a:r>
            <a:endParaRPr baseline="30000" sz="1675"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220" name="Google Shape;220;p2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21" name="Google Shape;221;p28"/>
          <p:cNvPicPr preferRelativeResize="0"/>
          <p:nvPr/>
        </p:nvPicPr>
        <p:blipFill rotWithShape="1">
          <a:blip r:embed="rId3">
            <a:alphaModFix/>
          </a:blip>
          <a:srcRect b="10892" l="3250" r="9611" t="5642"/>
          <a:stretch/>
        </p:blipFill>
        <p:spPr>
          <a:xfrm>
            <a:off x="4259750" y="1598907"/>
            <a:ext cx="4761400" cy="3257467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28"/>
          <p:cNvSpPr txBox="1"/>
          <p:nvPr/>
        </p:nvSpPr>
        <p:spPr>
          <a:xfrm>
            <a:off x="371613" y="1260375"/>
            <a:ext cx="38391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Attention Score</a:t>
            </a:r>
            <a:endParaRPr/>
          </a:p>
        </p:txBody>
      </p:sp>
      <p:grpSp>
        <p:nvGrpSpPr>
          <p:cNvPr id="223" name="Google Shape;223;p28"/>
          <p:cNvGrpSpPr/>
          <p:nvPr/>
        </p:nvGrpSpPr>
        <p:grpSpPr>
          <a:xfrm>
            <a:off x="445674" y="2089757"/>
            <a:ext cx="3690983" cy="2993261"/>
            <a:chOff x="2735425" y="1319263"/>
            <a:chExt cx="4395074" cy="3615050"/>
          </a:xfrm>
        </p:grpSpPr>
        <p:pic>
          <p:nvPicPr>
            <p:cNvPr id="224" name="Google Shape;224;p28"/>
            <p:cNvPicPr preferRelativeResize="0"/>
            <p:nvPr/>
          </p:nvPicPr>
          <p:blipFill rotWithShape="1">
            <a:blip r:embed="rId4">
              <a:alphaModFix/>
            </a:blip>
            <a:srcRect b="5601" l="17886" r="26940" t="18490"/>
            <a:stretch/>
          </p:blipFill>
          <p:spPr>
            <a:xfrm>
              <a:off x="2735425" y="1319263"/>
              <a:ext cx="3678700" cy="36150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5" name="Google Shape;225;p28"/>
            <p:cNvPicPr preferRelativeResize="0"/>
            <p:nvPr/>
          </p:nvPicPr>
          <p:blipFill rotWithShape="1">
            <a:blip r:embed="rId4">
              <a:alphaModFix/>
            </a:blip>
            <a:srcRect b="5601" l="88995" r="0" t="18490"/>
            <a:stretch/>
          </p:blipFill>
          <p:spPr>
            <a:xfrm>
              <a:off x="6396800" y="1319263"/>
              <a:ext cx="733700" cy="361505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26" name="Google Shape;226;p28"/>
          <p:cNvPicPr preferRelativeResize="0"/>
          <p:nvPr/>
        </p:nvPicPr>
        <p:blipFill rotWithShape="1">
          <a:blip r:embed="rId5">
            <a:alphaModFix/>
          </a:blip>
          <a:srcRect b="28000" l="0" r="0" t="0"/>
          <a:stretch/>
        </p:blipFill>
        <p:spPr>
          <a:xfrm>
            <a:off x="371621" y="1550259"/>
            <a:ext cx="3839099" cy="507900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28"/>
          <p:cNvSpPr txBox="1"/>
          <p:nvPr>
            <p:ph idx="2" type="title"/>
          </p:nvPr>
        </p:nvSpPr>
        <p:spPr>
          <a:xfrm>
            <a:off x="6474600" y="0"/>
            <a:ext cx="2669400" cy="6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" sz="970"/>
              <a:t>Ambitious Mechanistic Interpretability</a:t>
            </a:r>
            <a:endParaRPr sz="97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" sz="970"/>
              <a:t>Proofs Approach</a:t>
            </a:r>
            <a:endParaRPr sz="97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b="1" lang="en" sz="970"/>
              <a:t>Case Study: Max of 4</a:t>
            </a:r>
            <a:endParaRPr b="1" sz="97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" sz="970"/>
              <a:t>Applications: Modular Arithmetic and SAEs</a:t>
            </a:r>
            <a:endParaRPr sz="97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t/>
            </a:r>
            <a:endParaRPr b="1" sz="97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t/>
            </a:r>
            <a:endParaRPr sz="97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t/>
            </a:r>
            <a:endParaRPr sz="97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t/>
            </a:r>
            <a:endParaRPr sz="97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970"/>
          </a:p>
        </p:txBody>
      </p:sp>
      <p:sp>
        <p:nvSpPr>
          <p:cNvPr id="228" name="Google Shape;228;p28"/>
          <p:cNvSpPr txBox="1"/>
          <p:nvPr>
            <p:ph idx="1" type="body"/>
          </p:nvPr>
        </p:nvSpPr>
        <p:spPr>
          <a:xfrm>
            <a:off x="311700" y="1152475"/>
            <a:ext cx="8520600" cy="399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Google Shape;233;p29"/>
          <p:cNvPicPr preferRelativeResize="0"/>
          <p:nvPr/>
        </p:nvPicPr>
        <p:blipFill rotWithShape="1">
          <a:blip r:embed="rId3">
            <a:alphaModFix/>
          </a:blip>
          <a:srcRect b="15314" l="25851" r="27895" t="18416"/>
          <a:stretch/>
        </p:blipFill>
        <p:spPr>
          <a:xfrm>
            <a:off x="6976681" y="1409389"/>
            <a:ext cx="1860913" cy="1904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29"/>
          <p:cNvPicPr preferRelativeResize="0"/>
          <p:nvPr/>
        </p:nvPicPr>
        <p:blipFill rotWithShape="1">
          <a:blip r:embed="rId4">
            <a:alphaModFix/>
          </a:blip>
          <a:srcRect b="15580" l="36357" r="38221" t="18145"/>
          <a:stretch/>
        </p:blipFill>
        <p:spPr>
          <a:xfrm>
            <a:off x="981457" y="1409389"/>
            <a:ext cx="1022821" cy="1904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29"/>
          <p:cNvPicPr preferRelativeResize="0"/>
          <p:nvPr/>
        </p:nvPicPr>
        <p:blipFill rotWithShape="1">
          <a:blip r:embed="rId5">
            <a:alphaModFix/>
          </a:blip>
          <a:srcRect b="14190" l="24562" r="27049" t="18136"/>
          <a:stretch/>
        </p:blipFill>
        <p:spPr>
          <a:xfrm>
            <a:off x="2324547" y="1888488"/>
            <a:ext cx="947425" cy="9463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29"/>
          <p:cNvPicPr preferRelativeResize="0"/>
          <p:nvPr/>
        </p:nvPicPr>
        <p:blipFill rotWithShape="1">
          <a:blip r:embed="rId6">
            <a:alphaModFix/>
          </a:blip>
          <a:srcRect b="14203" l="24200" r="27408" t="18128"/>
          <a:stretch/>
        </p:blipFill>
        <p:spPr>
          <a:xfrm>
            <a:off x="3592242" y="1888488"/>
            <a:ext cx="947425" cy="9463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29"/>
          <p:cNvPicPr preferRelativeResize="0"/>
          <p:nvPr/>
        </p:nvPicPr>
        <p:blipFill rotWithShape="1">
          <a:blip r:embed="rId7">
            <a:alphaModFix/>
          </a:blip>
          <a:srcRect b="19476" l="10342" r="13216" t="24003"/>
          <a:stretch/>
        </p:blipFill>
        <p:spPr>
          <a:xfrm>
            <a:off x="4859936" y="1928707"/>
            <a:ext cx="1639575" cy="865917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p29"/>
          <p:cNvSpPr txBox="1"/>
          <p:nvPr/>
        </p:nvSpPr>
        <p:spPr>
          <a:xfrm>
            <a:off x="1938512" y="2046065"/>
            <a:ext cx="4518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/>
              <a:t>×</a:t>
            </a:r>
            <a:endParaRPr sz="2900"/>
          </a:p>
        </p:txBody>
      </p:sp>
      <p:sp>
        <p:nvSpPr>
          <p:cNvPr id="239" name="Google Shape;239;p29"/>
          <p:cNvSpPr txBox="1"/>
          <p:nvPr/>
        </p:nvSpPr>
        <p:spPr>
          <a:xfrm>
            <a:off x="3206207" y="2046065"/>
            <a:ext cx="4518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/>
              <a:t>×</a:t>
            </a:r>
            <a:endParaRPr sz="2900"/>
          </a:p>
        </p:txBody>
      </p:sp>
      <p:sp>
        <p:nvSpPr>
          <p:cNvPr id="240" name="Google Shape;240;p29"/>
          <p:cNvSpPr txBox="1"/>
          <p:nvPr/>
        </p:nvSpPr>
        <p:spPr>
          <a:xfrm>
            <a:off x="4473902" y="2046065"/>
            <a:ext cx="4518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/>
              <a:t>×</a:t>
            </a:r>
            <a:endParaRPr sz="2900"/>
          </a:p>
        </p:txBody>
      </p:sp>
      <p:sp>
        <p:nvSpPr>
          <p:cNvPr id="241" name="Google Shape;241;p29"/>
          <p:cNvSpPr txBox="1"/>
          <p:nvPr/>
        </p:nvSpPr>
        <p:spPr>
          <a:xfrm>
            <a:off x="6433746" y="2046065"/>
            <a:ext cx="6087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/>
              <a:t>=</a:t>
            </a:r>
            <a:endParaRPr sz="2900"/>
          </a:p>
        </p:txBody>
      </p:sp>
      <p:sp>
        <p:nvSpPr>
          <p:cNvPr id="242" name="Google Shape;242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320"/>
              <a:t>Limitation: </a:t>
            </a:r>
            <a:r>
              <a:rPr lang="en" sz="2320"/>
              <a:t>Noise</a:t>
            </a:r>
            <a:endParaRPr baseline="30000" sz="1820"/>
          </a:p>
        </p:txBody>
      </p:sp>
      <p:sp>
        <p:nvSpPr>
          <p:cNvPr id="243" name="Google Shape;243;p2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44" name="Google Shape;244;p29"/>
          <p:cNvSpPr txBox="1"/>
          <p:nvPr/>
        </p:nvSpPr>
        <p:spPr>
          <a:xfrm>
            <a:off x="2216225" y="3315675"/>
            <a:ext cx="6230700" cy="144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100">
                <a:solidFill>
                  <a:schemeClr val="dk2"/>
                </a:solidFill>
              </a:rPr>
              <a:t>max row diff ≈ 1.85</a:t>
            </a:r>
            <a:br>
              <a:rPr lang="en" sz="4100">
                <a:solidFill>
                  <a:schemeClr val="dk2"/>
                </a:solidFill>
              </a:rPr>
            </a:br>
            <a:r>
              <a:rPr lang="en" sz="4100">
                <a:solidFill>
                  <a:schemeClr val="dk2"/>
                </a:solidFill>
              </a:rPr>
              <a:t>How???</a:t>
            </a:r>
            <a:endParaRPr sz="4100">
              <a:solidFill>
                <a:schemeClr val="dk2"/>
              </a:solidFill>
            </a:endParaRPr>
          </a:p>
        </p:txBody>
      </p:sp>
      <p:pic>
        <p:nvPicPr>
          <p:cNvPr id="245" name="Google Shape;245;p29"/>
          <p:cNvPicPr preferRelativeResize="0"/>
          <p:nvPr/>
        </p:nvPicPr>
        <p:blipFill rotWithShape="1">
          <a:blip r:embed="rId8">
            <a:alphaModFix/>
          </a:blip>
          <a:srcRect b="14012" l="87162" r="2351" t="19232"/>
          <a:stretch/>
        </p:blipFill>
        <p:spPr>
          <a:xfrm>
            <a:off x="0" y="931050"/>
            <a:ext cx="947426" cy="4125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29"/>
          <p:cNvPicPr preferRelativeResize="0"/>
          <p:nvPr/>
        </p:nvPicPr>
        <p:blipFill rotWithShape="1">
          <a:blip r:embed="rId9">
            <a:alphaModFix/>
          </a:blip>
          <a:srcRect b="14791" l="23608" r="26193" t="15468"/>
          <a:stretch/>
        </p:blipFill>
        <p:spPr>
          <a:xfrm>
            <a:off x="6831670" y="1367538"/>
            <a:ext cx="2077707" cy="20054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29"/>
          <p:cNvPicPr preferRelativeResize="0"/>
          <p:nvPr/>
        </p:nvPicPr>
        <p:blipFill rotWithShape="1">
          <a:blip r:embed="rId10">
            <a:alphaModFix/>
          </a:blip>
          <a:srcRect b="14502" l="33676" r="38413" t="17507"/>
          <a:stretch/>
        </p:blipFill>
        <p:spPr>
          <a:xfrm>
            <a:off x="719371" y="1245887"/>
            <a:ext cx="1287260" cy="22391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29"/>
          <p:cNvPicPr preferRelativeResize="0"/>
          <p:nvPr/>
        </p:nvPicPr>
        <p:blipFill rotWithShape="1">
          <a:blip r:embed="rId11">
            <a:alphaModFix/>
          </a:blip>
          <a:srcRect b="14638" l="24096" r="26127" t="17371"/>
          <a:stretch/>
        </p:blipFill>
        <p:spPr>
          <a:xfrm>
            <a:off x="2314296" y="1862246"/>
            <a:ext cx="993113" cy="9608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29"/>
          <p:cNvPicPr preferRelativeResize="0"/>
          <p:nvPr/>
        </p:nvPicPr>
        <p:blipFill rotWithShape="1">
          <a:blip r:embed="rId12">
            <a:alphaModFix/>
          </a:blip>
          <a:srcRect b="13862" l="24466" r="26745" t="18152"/>
          <a:stretch/>
        </p:blipFill>
        <p:spPr>
          <a:xfrm>
            <a:off x="3589004" y="1862246"/>
            <a:ext cx="973425" cy="9608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29"/>
          <p:cNvPicPr preferRelativeResize="0"/>
          <p:nvPr/>
        </p:nvPicPr>
        <p:blipFill rotWithShape="1">
          <a:blip r:embed="rId13">
            <a:alphaModFix/>
          </a:blip>
          <a:srcRect b="19376" l="10086" r="12321" t="21907"/>
          <a:stretch/>
        </p:blipFill>
        <p:spPr>
          <a:xfrm>
            <a:off x="4859950" y="1884286"/>
            <a:ext cx="1694721" cy="916816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29"/>
          <p:cNvSpPr txBox="1"/>
          <p:nvPr>
            <p:ph idx="2" type="title"/>
          </p:nvPr>
        </p:nvSpPr>
        <p:spPr>
          <a:xfrm>
            <a:off x="6474600" y="0"/>
            <a:ext cx="2669400" cy="6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" sz="970"/>
              <a:t>Ambitious Mechanistic Interpretability</a:t>
            </a:r>
            <a:endParaRPr sz="97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" sz="970"/>
              <a:t>Proofs Approach</a:t>
            </a:r>
            <a:endParaRPr sz="97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b="1" lang="en" sz="970"/>
              <a:t>Case Study: Max of 4</a:t>
            </a:r>
            <a:endParaRPr b="1" sz="97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" sz="970"/>
              <a:t>Applications: Modular Arithmetic and SAEs</a:t>
            </a:r>
            <a:endParaRPr sz="97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t/>
            </a:r>
            <a:endParaRPr b="1" sz="97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t/>
            </a:r>
            <a:endParaRPr sz="97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t/>
            </a:r>
            <a:endParaRPr sz="97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t/>
            </a:r>
            <a:endParaRPr sz="97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970"/>
          </a:p>
        </p:txBody>
      </p:sp>
      <p:sp>
        <p:nvSpPr>
          <p:cNvPr id="252" name="Google Shape;252;p29"/>
          <p:cNvSpPr txBox="1"/>
          <p:nvPr>
            <p:ph idx="1" type="body"/>
          </p:nvPr>
        </p:nvSpPr>
        <p:spPr>
          <a:xfrm>
            <a:off x="311700" y="1152475"/>
            <a:ext cx="8520600" cy="399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Google Shape;257;p30"/>
          <p:cNvPicPr preferRelativeResize="0"/>
          <p:nvPr/>
        </p:nvPicPr>
        <p:blipFill rotWithShape="1">
          <a:blip r:embed="rId3">
            <a:alphaModFix/>
          </a:blip>
          <a:srcRect b="0" l="88360" r="20703" t="0"/>
          <a:stretch/>
        </p:blipFill>
        <p:spPr>
          <a:xfrm flipH="1">
            <a:off x="7250698" y="920800"/>
            <a:ext cx="828877" cy="1830600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320"/>
              <a:t>SVD to handle noise</a:t>
            </a:r>
            <a:endParaRPr sz="2320"/>
          </a:p>
        </p:txBody>
      </p:sp>
      <p:sp>
        <p:nvSpPr>
          <p:cNvPr id="259" name="Google Shape;259;p3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60" name="Google Shape;260;p30"/>
          <p:cNvPicPr preferRelativeResize="0"/>
          <p:nvPr/>
        </p:nvPicPr>
        <p:blipFill rotWithShape="1">
          <a:blip r:embed="rId3">
            <a:alphaModFix/>
          </a:blip>
          <a:srcRect b="0" l="4367" r="21360" t="0"/>
          <a:stretch/>
        </p:blipFill>
        <p:spPr>
          <a:xfrm>
            <a:off x="0" y="920800"/>
            <a:ext cx="6791752" cy="183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30"/>
          <p:cNvPicPr preferRelativeResize="0"/>
          <p:nvPr/>
        </p:nvPicPr>
        <p:blipFill rotWithShape="1">
          <a:blip r:embed="rId4">
            <a:alphaModFix/>
          </a:blip>
          <a:srcRect b="0" l="0" r="21011" t="0"/>
          <a:stretch/>
        </p:blipFill>
        <p:spPr>
          <a:xfrm>
            <a:off x="-430802" y="902225"/>
            <a:ext cx="7222548" cy="1830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30"/>
          <p:cNvPicPr preferRelativeResize="0"/>
          <p:nvPr/>
        </p:nvPicPr>
        <p:blipFill rotWithShape="1">
          <a:blip r:embed="rId3">
            <a:alphaModFix/>
          </a:blip>
          <a:srcRect b="0" l="98727" r="11122" t="0"/>
          <a:stretch/>
        </p:blipFill>
        <p:spPr>
          <a:xfrm flipH="1">
            <a:off x="8243249" y="920800"/>
            <a:ext cx="900751" cy="1830600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p30"/>
          <p:cNvSpPr txBox="1"/>
          <p:nvPr/>
        </p:nvSpPr>
        <p:spPr>
          <a:xfrm>
            <a:off x="387912" y="1520500"/>
            <a:ext cx="4518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/>
              <a:t>×</a:t>
            </a:r>
            <a:endParaRPr sz="2900"/>
          </a:p>
        </p:txBody>
      </p:sp>
      <p:sp>
        <p:nvSpPr>
          <p:cNvPr id="264" name="Google Shape;264;p30"/>
          <p:cNvSpPr txBox="1"/>
          <p:nvPr/>
        </p:nvSpPr>
        <p:spPr>
          <a:xfrm>
            <a:off x="1330700" y="1520500"/>
            <a:ext cx="4518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/>
              <a:t>×</a:t>
            </a:r>
            <a:endParaRPr sz="2900"/>
          </a:p>
        </p:txBody>
      </p:sp>
      <p:sp>
        <p:nvSpPr>
          <p:cNvPr id="265" name="Google Shape;265;p30"/>
          <p:cNvSpPr txBox="1"/>
          <p:nvPr/>
        </p:nvSpPr>
        <p:spPr>
          <a:xfrm>
            <a:off x="3063876" y="1520500"/>
            <a:ext cx="4518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/>
              <a:t>×</a:t>
            </a:r>
            <a:endParaRPr sz="2900"/>
          </a:p>
        </p:txBody>
      </p:sp>
      <p:sp>
        <p:nvSpPr>
          <p:cNvPr id="266" name="Google Shape;266;p30"/>
          <p:cNvSpPr txBox="1"/>
          <p:nvPr/>
        </p:nvSpPr>
        <p:spPr>
          <a:xfrm>
            <a:off x="6682246" y="1520500"/>
            <a:ext cx="6087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/>
              <a:t>=</a:t>
            </a:r>
            <a:endParaRPr sz="2900"/>
          </a:p>
        </p:txBody>
      </p:sp>
      <p:sp>
        <p:nvSpPr>
          <p:cNvPr id="267" name="Google Shape;267;p30"/>
          <p:cNvSpPr txBox="1"/>
          <p:nvPr/>
        </p:nvSpPr>
        <p:spPr>
          <a:xfrm>
            <a:off x="2197288" y="1520500"/>
            <a:ext cx="4518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/>
              <a:t>×</a:t>
            </a:r>
            <a:endParaRPr sz="2900"/>
          </a:p>
        </p:txBody>
      </p:sp>
      <p:pic>
        <p:nvPicPr>
          <p:cNvPr id="268" name="Google Shape;268;p30"/>
          <p:cNvPicPr preferRelativeResize="0"/>
          <p:nvPr/>
        </p:nvPicPr>
        <p:blipFill rotWithShape="1">
          <a:blip r:embed="rId4">
            <a:alphaModFix/>
          </a:blip>
          <a:srcRect b="0" l="78177" r="1289" t="0"/>
          <a:stretch/>
        </p:blipFill>
        <p:spPr>
          <a:xfrm>
            <a:off x="7250700" y="920825"/>
            <a:ext cx="1877427" cy="1830575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Google Shape;269;p30"/>
          <p:cNvSpPr txBox="1"/>
          <p:nvPr/>
        </p:nvSpPr>
        <p:spPr>
          <a:xfrm>
            <a:off x="7953464" y="1520500"/>
            <a:ext cx="4518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/>
              <a:t>×</a:t>
            </a:r>
            <a:endParaRPr sz="2900"/>
          </a:p>
        </p:txBody>
      </p:sp>
      <p:sp>
        <p:nvSpPr>
          <p:cNvPr id="270" name="Google Shape;270;p30"/>
          <p:cNvSpPr txBox="1"/>
          <p:nvPr/>
        </p:nvSpPr>
        <p:spPr>
          <a:xfrm>
            <a:off x="4797051" y="1520500"/>
            <a:ext cx="4518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/>
              <a:t>×</a:t>
            </a:r>
            <a:endParaRPr sz="2900"/>
          </a:p>
        </p:txBody>
      </p:sp>
      <p:sp>
        <p:nvSpPr>
          <p:cNvPr id="271" name="Google Shape;271;p30"/>
          <p:cNvSpPr txBox="1"/>
          <p:nvPr/>
        </p:nvSpPr>
        <p:spPr>
          <a:xfrm>
            <a:off x="5587439" y="1520500"/>
            <a:ext cx="4518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/>
              <a:t>×</a:t>
            </a:r>
            <a:endParaRPr sz="2900"/>
          </a:p>
        </p:txBody>
      </p:sp>
      <p:sp>
        <p:nvSpPr>
          <p:cNvPr id="272" name="Google Shape;272;p30"/>
          <p:cNvSpPr txBox="1"/>
          <p:nvPr/>
        </p:nvSpPr>
        <p:spPr>
          <a:xfrm>
            <a:off x="3930464" y="1520500"/>
            <a:ext cx="4518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/>
              <a:t>×</a:t>
            </a:r>
            <a:endParaRPr sz="2900"/>
          </a:p>
        </p:txBody>
      </p:sp>
      <p:pic>
        <p:nvPicPr>
          <p:cNvPr id="273" name="Google Shape;273;p30"/>
          <p:cNvPicPr preferRelativeResize="0"/>
          <p:nvPr/>
        </p:nvPicPr>
        <p:blipFill rotWithShape="1">
          <a:blip r:embed="rId5">
            <a:alphaModFix/>
          </a:blip>
          <a:srcRect b="0" l="4240" r="23148" t="0"/>
          <a:stretch/>
        </p:blipFill>
        <p:spPr>
          <a:xfrm>
            <a:off x="311700" y="2275600"/>
            <a:ext cx="66396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30"/>
          <p:cNvPicPr preferRelativeResize="0"/>
          <p:nvPr/>
        </p:nvPicPr>
        <p:blipFill rotWithShape="1">
          <a:blip r:embed="rId5">
            <a:alphaModFix/>
          </a:blip>
          <a:srcRect b="0" l="94921" r="21236" t="0"/>
          <a:stretch/>
        </p:blipFill>
        <p:spPr>
          <a:xfrm flipH="1">
            <a:off x="7354826" y="2275600"/>
            <a:ext cx="1477474" cy="1828800"/>
          </a:xfrm>
          <a:prstGeom prst="rect">
            <a:avLst/>
          </a:prstGeom>
          <a:noFill/>
          <a:ln>
            <a:noFill/>
          </a:ln>
        </p:spPr>
      </p:pic>
      <p:sp>
        <p:nvSpPr>
          <p:cNvPr id="275" name="Google Shape;275;p30"/>
          <p:cNvSpPr txBox="1"/>
          <p:nvPr/>
        </p:nvSpPr>
        <p:spPr>
          <a:xfrm>
            <a:off x="6682246" y="1520500"/>
            <a:ext cx="6087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/>
              <a:t>=</a:t>
            </a:r>
            <a:endParaRPr sz="2900"/>
          </a:p>
        </p:txBody>
      </p:sp>
      <p:sp>
        <p:nvSpPr>
          <p:cNvPr id="276" name="Google Shape;276;p30"/>
          <p:cNvSpPr txBox="1"/>
          <p:nvPr/>
        </p:nvSpPr>
        <p:spPr>
          <a:xfrm>
            <a:off x="5590577" y="1520500"/>
            <a:ext cx="4518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/>
              <a:t>×</a:t>
            </a:r>
            <a:endParaRPr sz="2900"/>
          </a:p>
        </p:txBody>
      </p:sp>
      <p:sp>
        <p:nvSpPr>
          <p:cNvPr id="277" name="Google Shape;277;p30"/>
          <p:cNvSpPr txBox="1"/>
          <p:nvPr/>
        </p:nvSpPr>
        <p:spPr>
          <a:xfrm>
            <a:off x="6846783" y="2874400"/>
            <a:ext cx="6087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/>
              <a:t>≈</a:t>
            </a:r>
            <a:endParaRPr sz="2900"/>
          </a:p>
        </p:txBody>
      </p:sp>
      <p:sp>
        <p:nvSpPr>
          <p:cNvPr id="278" name="Google Shape;278;p30"/>
          <p:cNvSpPr txBox="1"/>
          <p:nvPr/>
        </p:nvSpPr>
        <p:spPr>
          <a:xfrm>
            <a:off x="3344691" y="2874400"/>
            <a:ext cx="4518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/>
              <a:t>×</a:t>
            </a:r>
            <a:endParaRPr sz="2900"/>
          </a:p>
        </p:txBody>
      </p:sp>
      <p:sp>
        <p:nvSpPr>
          <p:cNvPr id="279" name="Google Shape;279;p30"/>
          <p:cNvSpPr txBox="1"/>
          <p:nvPr/>
        </p:nvSpPr>
        <p:spPr>
          <a:xfrm>
            <a:off x="1664324" y="2874400"/>
            <a:ext cx="4518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/>
              <a:t>×</a:t>
            </a:r>
            <a:endParaRPr sz="2900"/>
          </a:p>
        </p:txBody>
      </p:sp>
      <p:sp>
        <p:nvSpPr>
          <p:cNvPr id="280" name="Google Shape;280;p30"/>
          <p:cNvSpPr txBox="1"/>
          <p:nvPr/>
        </p:nvSpPr>
        <p:spPr>
          <a:xfrm>
            <a:off x="5066177" y="2874400"/>
            <a:ext cx="4518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/>
              <a:t>×</a:t>
            </a:r>
            <a:endParaRPr sz="2900"/>
          </a:p>
        </p:txBody>
      </p:sp>
      <p:sp>
        <p:nvSpPr>
          <p:cNvPr id="281" name="Google Shape;281;p30"/>
          <p:cNvSpPr txBox="1"/>
          <p:nvPr/>
        </p:nvSpPr>
        <p:spPr>
          <a:xfrm>
            <a:off x="361400" y="3822550"/>
            <a:ext cx="30000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</a:t>
            </a:r>
            <a:r>
              <a:rPr lang="en"/>
              <a:t>ax row diff		</a:t>
            </a:r>
            <a:r>
              <a:rPr lang="en"/>
              <a:t>≈ 1.85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 </a:t>
            </a:r>
            <a:r>
              <a:rPr lang="en"/>
              <a:t>· max abs value	≈ 2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√2 · σ₁	≈ 7.6√2	≈ </a:t>
            </a:r>
            <a:r>
              <a:rPr lang="en"/>
              <a:t>10.7</a:t>
            </a:r>
            <a:endParaRPr/>
          </a:p>
        </p:txBody>
      </p:sp>
      <p:sp>
        <p:nvSpPr>
          <p:cNvPr id="282" name="Google Shape;282;p30"/>
          <p:cNvSpPr txBox="1"/>
          <p:nvPr/>
        </p:nvSpPr>
        <p:spPr>
          <a:xfrm>
            <a:off x="387900" y="2474200"/>
            <a:ext cx="8697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√2 · σ₁ ≈ 4√2	×    √2 · σ₁ ≈ 1.4√2     ×  √2 · σ₁ ≈ 1.4√2	    ×	√2 · σ₁ ≈ 4√2	    ≈	 30√2 ≈ 43 ≥ 10.7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283" name="Google Shape;283;p30"/>
          <p:cNvSpPr txBox="1"/>
          <p:nvPr/>
        </p:nvSpPr>
        <p:spPr>
          <a:xfrm>
            <a:off x="3957450" y="3930400"/>
            <a:ext cx="50637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Even lower complexity bound: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Frobenius norm: </a:t>
            </a:r>
            <a:r>
              <a:rPr lang="en"/>
              <a:t>10 × 4 × 4 × 10 √2 ≈ 1932 √2 ≈ 2732(!)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(best bound with another ~SVD-complexity method: ≈ 5.67)</a:t>
            </a:r>
            <a:endParaRPr/>
          </a:p>
        </p:txBody>
      </p:sp>
      <p:sp>
        <p:nvSpPr>
          <p:cNvPr id="284" name="Google Shape;284;p30"/>
          <p:cNvSpPr txBox="1"/>
          <p:nvPr>
            <p:ph idx="2" type="title"/>
          </p:nvPr>
        </p:nvSpPr>
        <p:spPr>
          <a:xfrm>
            <a:off x="6474600" y="0"/>
            <a:ext cx="2669400" cy="6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" sz="970"/>
              <a:t>Ambitious Mechanistic Interpretability</a:t>
            </a:r>
            <a:endParaRPr sz="97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" sz="970"/>
              <a:t>Proofs Approach</a:t>
            </a:r>
            <a:endParaRPr sz="97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b="1" lang="en" sz="970"/>
              <a:t>Case Study: Max of 4</a:t>
            </a:r>
            <a:endParaRPr b="1" sz="97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" sz="970"/>
              <a:t>Applications: Modular Arithmetic and SAEs</a:t>
            </a:r>
            <a:endParaRPr sz="97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t/>
            </a:r>
            <a:endParaRPr b="1" sz="97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t/>
            </a:r>
            <a:endParaRPr sz="97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t/>
            </a:r>
            <a:endParaRPr sz="97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t/>
            </a:r>
            <a:endParaRPr sz="97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t/>
            </a:r>
            <a:endParaRPr sz="97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970"/>
          </a:p>
        </p:txBody>
      </p:sp>
      <p:sp>
        <p:nvSpPr>
          <p:cNvPr id="285" name="Google Shape;285;p30"/>
          <p:cNvSpPr txBox="1"/>
          <p:nvPr>
            <p:ph idx="1" type="body"/>
          </p:nvPr>
        </p:nvSpPr>
        <p:spPr>
          <a:xfrm>
            <a:off x="311700" y="1152475"/>
            <a:ext cx="8520600" cy="399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" name="Google Shape;290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13900" y="3105012"/>
            <a:ext cx="1818401" cy="1773475"/>
          </a:xfrm>
          <a:prstGeom prst="rect">
            <a:avLst/>
          </a:prstGeom>
          <a:noFill/>
          <a:ln>
            <a:noFill/>
          </a:ln>
        </p:spPr>
      </p:pic>
      <p:sp>
        <p:nvSpPr>
          <p:cNvPr id="291" name="Google Shape;291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320"/>
              <a:t>What we can contribute to SOTA </a:t>
            </a:r>
            <a:endParaRPr sz="2320"/>
          </a:p>
        </p:txBody>
      </p:sp>
      <p:sp>
        <p:nvSpPr>
          <p:cNvPr id="292" name="Google Shape;292;p31"/>
          <p:cNvSpPr txBox="1"/>
          <p:nvPr>
            <p:ph idx="1" type="body"/>
          </p:nvPr>
        </p:nvSpPr>
        <p:spPr>
          <a:xfrm>
            <a:off x="311700" y="1152475"/>
            <a:ext cx="8520600" cy="399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Manual mech interp: where should we spend our research budget?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SAEs: how do we reduce the dependence on human judgment?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GPT explains GPT: we’re hoping to use LLMs to formalize proofs 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Causal Scrubbing: we add rigor and a compression metric</a:t>
            </a:r>
            <a:endParaRPr/>
          </a:p>
        </p:txBody>
      </p:sp>
      <p:sp>
        <p:nvSpPr>
          <p:cNvPr id="293" name="Google Shape;293;p3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94" name="Google Shape;294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50380" y="3105000"/>
            <a:ext cx="1947900" cy="1855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8875" y="3252100"/>
            <a:ext cx="1677760" cy="1660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229000" y="3272537"/>
            <a:ext cx="2708802" cy="1619249"/>
          </a:xfrm>
          <a:prstGeom prst="rect">
            <a:avLst/>
          </a:prstGeom>
          <a:noFill/>
          <a:ln>
            <a:noFill/>
          </a:ln>
        </p:spPr>
      </p:pic>
      <p:sp>
        <p:nvSpPr>
          <p:cNvPr id="297" name="Google Shape;297;p31"/>
          <p:cNvSpPr txBox="1"/>
          <p:nvPr>
            <p:ph idx="2" type="title"/>
          </p:nvPr>
        </p:nvSpPr>
        <p:spPr>
          <a:xfrm>
            <a:off x="6474600" y="0"/>
            <a:ext cx="2669400" cy="6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" sz="970"/>
              <a:t>Ambitious Mechanistic Interpretability</a:t>
            </a:r>
            <a:endParaRPr sz="97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" sz="970"/>
              <a:t>Proofs Approach</a:t>
            </a:r>
            <a:endParaRPr sz="97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" sz="970"/>
              <a:t>Case Study: Max of 4</a:t>
            </a:r>
            <a:endParaRPr sz="97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b="1" lang="en" sz="970"/>
              <a:t>Applications: Modular Arithmetic and SAE</a:t>
            </a:r>
            <a:endParaRPr b="1" sz="97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t/>
            </a:r>
            <a:endParaRPr b="1" sz="97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t/>
            </a:r>
            <a:endParaRPr sz="97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t/>
            </a:r>
            <a:endParaRPr sz="97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t/>
            </a:r>
            <a:endParaRPr sz="97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t/>
            </a:r>
            <a:endParaRPr sz="97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97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320"/>
              <a:t>Team</a:t>
            </a:r>
            <a:endParaRPr sz="2320"/>
          </a:p>
        </p:txBody>
      </p:sp>
      <p:sp>
        <p:nvSpPr>
          <p:cNvPr id="64" name="Google Shape;64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65" name="Google Shape;65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230488" y="2873594"/>
            <a:ext cx="1615875" cy="1615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52500" y="941525"/>
            <a:ext cx="1573201" cy="1573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15475" y="920187"/>
            <a:ext cx="1615875" cy="1615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12651" y="920187"/>
            <a:ext cx="1615875" cy="1615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618300" y="920187"/>
            <a:ext cx="1573200" cy="1615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/>
          <p:cNvPicPr preferRelativeResize="0"/>
          <p:nvPr/>
        </p:nvPicPr>
        <p:blipFill rotWithShape="1">
          <a:blip r:embed="rId8">
            <a:alphaModFix/>
          </a:blip>
          <a:srcRect b="38328" l="0" r="0" t="0"/>
          <a:stretch/>
        </p:blipFill>
        <p:spPr>
          <a:xfrm>
            <a:off x="297638" y="2894930"/>
            <a:ext cx="1615874" cy="1573202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052193" y="2894931"/>
            <a:ext cx="1573200" cy="157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764074" y="2894931"/>
            <a:ext cx="1573201" cy="1573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5475956" y="2873606"/>
            <a:ext cx="1615850" cy="1615850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14"/>
          <p:cNvSpPr txBox="1"/>
          <p:nvPr/>
        </p:nvSpPr>
        <p:spPr>
          <a:xfrm>
            <a:off x="941850" y="2476172"/>
            <a:ext cx="16158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</a:rPr>
              <a:t>Jason Gross</a:t>
            </a:r>
            <a:endParaRPr sz="1000">
              <a:solidFill>
                <a:schemeClr val="dk2"/>
              </a:solidFill>
            </a:endParaRPr>
          </a:p>
        </p:txBody>
      </p:sp>
      <p:sp>
        <p:nvSpPr>
          <p:cNvPr id="75" name="Google Shape;75;p14"/>
          <p:cNvSpPr txBox="1"/>
          <p:nvPr/>
        </p:nvSpPr>
        <p:spPr>
          <a:xfrm>
            <a:off x="2823350" y="2476172"/>
            <a:ext cx="16158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</a:rPr>
              <a:t>Rajashree Agrawal</a:t>
            </a:r>
            <a:endParaRPr sz="1000">
              <a:solidFill>
                <a:schemeClr val="dk2"/>
              </a:solidFill>
            </a:endParaRPr>
          </a:p>
        </p:txBody>
      </p:sp>
      <p:sp>
        <p:nvSpPr>
          <p:cNvPr id="76" name="Google Shape;76;p14"/>
          <p:cNvSpPr txBox="1"/>
          <p:nvPr/>
        </p:nvSpPr>
        <p:spPr>
          <a:xfrm>
            <a:off x="4704850" y="2476172"/>
            <a:ext cx="16158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</a:rPr>
              <a:t>Lawrence Chan</a:t>
            </a:r>
            <a:endParaRPr sz="1000">
              <a:solidFill>
                <a:schemeClr val="dk2"/>
              </a:solidFill>
            </a:endParaRPr>
          </a:p>
        </p:txBody>
      </p:sp>
      <p:sp>
        <p:nvSpPr>
          <p:cNvPr id="77" name="Google Shape;77;p14"/>
          <p:cNvSpPr txBox="1"/>
          <p:nvPr/>
        </p:nvSpPr>
        <p:spPr>
          <a:xfrm>
            <a:off x="7230519" y="4439225"/>
            <a:ext cx="16158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</a:rPr>
              <a:t>Paul Christiano</a:t>
            </a:r>
            <a:endParaRPr sz="1000">
              <a:solidFill>
                <a:schemeClr val="dk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</a:rPr>
              <a:t>(Advisor)</a:t>
            </a:r>
            <a:endParaRPr sz="1000">
              <a:solidFill>
                <a:schemeClr val="dk2"/>
              </a:solidFill>
            </a:endParaRPr>
          </a:p>
        </p:txBody>
      </p:sp>
      <p:sp>
        <p:nvSpPr>
          <p:cNvPr id="78" name="Google Shape;78;p14"/>
          <p:cNvSpPr txBox="1"/>
          <p:nvPr/>
        </p:nvSpPr>
        <p:spPr>
          <a:xfrm>
            <a:off x="2030891" y="4439225"/>
            <a:ext cx="16158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</a:rPr>
              <a:t>Chun Hei Yip</a:t>
            </a:r>
            <a:endParaRPr sz="1000">
              <a:solidFill>
                <a:schemeClr val="dk2"/>
              </a:solidFill>
            </a:endParaRPr>
          </a:p>
        </p:txBody>
      </p:sp>
      <p:sp>
        <p:nvSpPr>
          <p:cNvPr id="79" name="Google Shape;79;p14"/>
          <p:cNvSpPr txBox="1"/>
          <p:nvPr/>
        </p:nvSpPr>
        <p:spPr>
          <a:xfrm>
            <a:off x="6586350" y="2476172"/>
            <a:ext cx="16158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</a:rPr>
              <a:t>Euan Ong</a:t>
            </a:r>
            <a:endParaRPr sz="1000">
              <a:solidFill>
                <a:schemeClr val="dk2"/>
              </a:solidFill>
            </a:endParaRPr>
          </a:p>
        </p:txBody>
      </p:sp>
      <p:sp>
        <p:nvSpPr>
          <p:cNvPr id="80" name="Google Shape;80;p14"/>
          <p:cNvSpPr txBox="1"/>
          <p:nvPr/>
        </p:nvSpPr>
        <p:spPr>
          <a:xfrm>
            <a:off x="3764100" y="4439225"/>
            <a:ext cx="16158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</a:rPr>
              <a:t>Alex Gibson</a:t>
            </a:r>
            <a:endParaRPr sz="1000">
              <a:solidFill>
                <a:schemeClr val="dk2"/>
              </a:solidFill>
            </a:endParaRPr>
          </a:p>
        </p:txBody>
      </p:sp>
      <p:sp>
        <p:nvSpPr>
          <p:cNvPr id="81" name="Google Shape;81;p14"/>
          <p:cNvSpPr txBox="1"/>
          <p:nvPr/>
        </p:nvSpPr>
        <p:spPr>
          <a:xfrm>
            <a:off x="5497309" y="4439225"/>
            <a:ext cx="16158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</a:rPr>
              <a:t>Soufiane Nourbir</a:t>
            </a:r>
            <a:endParaRPr sz="1000">
              <a:solidFill>
                <a:schemeClr val="dk2"/>
              </a:solidFill>
            </a:endParaRPr>
          </a:p>
        </p:txBody>
      </p:sp>
      <p:sp>
        <p:nvSpPr>
          <p:cNvPr id="82" name="Google Shape;82;p14"/>
          <p:cNvSpPr txBox="1"/>
          <p:nvPr/>
        </p:nvSpPr>
        <p:spPr>
          <a:xfrm>
            <a:off x="297681" y="4439225"/>
            <a:ext cx="16158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</a:rPr>
              <a:t>Thomas Kwa</a:t>
            </a:r>
            <a:endParaRPr sz="10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3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320"/>
              <a:t>Modular Arithmetic Interpretability</a:t>
            </a:r>
            <a:endParaRPr sz="2320"/>
          </a:p>
        </p:txBody>
      </p:sp>
      <p:pic>
        <p:nvPicPr>
          <p:cNvPr id="303" name="Google Shape;303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2000" y="1042450"/>
            <a:ext cx="8088275" cy="4014374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Google Shape;304;p3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05" name="Google Shape;305;p32"/>
          <p:cNvSpPr txBox="1"/>
          <p:nvPr/>
        </p:nvSpPr>
        <p:spPr>
          <a:xfrm>
            <a:off x="-16646" y="4865642"/>
            <a:ext cx="87279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Image from </a:t>
            </a:r>
            <a:r>
              <a:rPr lang="en" sz="1000" u="sng">
                <a:solidFill>
                  <a:schemeClr val="hlink"/>
                </a:solidFill>
                <a:hlinkClick r:id="rId4"/>
              </a:rPr>
              <a:t>[2306.17844] The Clock and the Pizza: Two Stories in Mechanistic Explanation of Neural Networks</a:t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u="sng">
                <a:solidFill>
                  <a:schemeClr val="hlink"/>
                </a:solidFill>
                <a:hlinkClick r:id="rId5"/>
              </a:rPr>
              <a:t>https://www.neelnanda.io/grokking-paper</a:t>
            </a:r>
            <a:endParaRPr sz="1000"/>
          </a:p>
        </p:txBody>
      </p:sp>
      <p:sp>
        <p:nvSpPr>
          <p:cNvPr id="306" name="Google Shape;306;p32"/>
          <p:cNvSpPr txBox="1"/>
          <p:nvPr>
            <p:ph idx="1" type="body"/>
          </p:nvPr>
        </p:nvSpPr>
        <p:spPr>
          <a:xfrm>
            <a:off x="311700" y="1152475"/>
            <a:ext cx="8520600" cy="399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307" name="Google Shape;307;p32"/>
          <p:cNvSpPr txBox="1"/>
          <p:nvPr>
            <p:ph idx="2" type="title"/>
          </p:nvPr>
        </p:nvSpPr>
        <p:spPr>
          <a:xfrm>
            <a:off x="6474600" y="0"/>
            <a:ext cx="2669400" cy="6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" sz="970"/>
              <a:t>Ambitious Mechanistic Interpretability</a:t>
            </a:r>
            <a:endParaRPr sz="97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" sz="970"/>
              <a:t>Proofs Approach</a:t>
            </a:r>
            <a:endParaRPr sz="97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" sz="970"/>
              <a:t>Case Study: Max of 4</a:t>
            </a:r>
            <a:endParaRPr sz="97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b="1" lang="en" sz="970"/>
              <a:t>Applications: Modular Arithmetic and SAE</a:t>
            </a:r>
            <a:endParaRPr b="1" sz="97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t/>
            </a:r>
            <a:endParaRPr b="1" sz="97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t/>
            </a:r>
            <a:endParaRPr sz="97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t/>
            </a:r>
            <a:endParaRPr sz="97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t/>
            </a:r>
            <a:endParaRPr sz="97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t/>
            </a:r>
            <a:endParaRPr sz="97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97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3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320"/>
              <a:t>Budget </a:t>
            </a:r>
            <a:r>
              <a:rPr lang="en" sz="2320">
                <a:latin typeface="Cambria"/>
                <a:ea typeface="Cambria"/>
                <a:cs typeface="Cambria"/>
                <a:sym typeface="Cambria"/>
              </a:rPr>
              <a:t>𝒪(</a:t>
            </a:r>
            <a:r>
              <a:rPr i="1" lang="en" sz="2320">
                <a:latin typeface="Cambria"/>
                <a:ea typeface="Cambria"/>
                <a:cs typeface="Cambria"/>
                <a:sym typeface="Cambria"/>
              </a:rPr>
              <a:t>p</a:t>
            </a:r>
            <a:r>
              <a:rPr baseline="30000" lang="en" sz="2320">
                <a:latin typeface="Cambria"/>
                <a:ea typeface="Cambria"/>
                <a:cs typeface="Cambria"/>
                <a:sym typeface="Cambria"/>
              </a:rPr>
              <a:t>2</a:t>
            </a:r>
            <a:r>
              <a:rPr lang="en" sz="2320">
                <a:latin typeface="Cambria"/>
                <a:ea typeface="Cambria"/>
                <a:cs typeface="Cambria"/>
                <a:sym typeface="Cambria"/>
              </a:rPr>
              <a:t>d_mlp + </a:t>
            </a:r>
            <a:r>
              <a:rPr i="1" lang="en" sz="2320">
                <a:latin typeface="Cambria"/>
                <a:ea typeface="Cambria"/>
                <a:cs typeface="Cambria"/>
                <a:sym typeface="Cambria"/>
              </a:rPr>
              <a:t>p</a:t>
            </a:r>
            <a:r>
              <a:rPr baseline="30000" lang="en" sz="2320">
                <a:latin typeface="Cambria"/>
                <a:ea typeface="Cambria"/>
                <a:cs typeface="Cambria"/>
                <a:sym typeface="Cambria"/>
              </a:rPr>
              <a:t>3</a:t>
            </a:r>
            <a:r>
              <a:rPr lang="en" sz="2320">
                <a:latin typeface="Cambria"/>
                <a:ea typeface="Cambria"/>
                <a:cs typeface="Cambria"/>
                <a:sym typeface="Cambria"/>
              </a:rPr>
              <a:t>)</a:t>
            </a:r>
            <a:endParaRPr sz="232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13" name="Google Shape;313;p33"/>
          <p:cNvSpPr txBox="1"/>
          <p:nvPr>
            <p:ph idx="1" type="body"/>
          </p:nvPr>
        </p:nvSpPr>
        <p:spPr>
          <a:xfrm>
            <a:off x="311700" y="1152475"/>
            <a:ext cx="8520600" cy="399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 need </a:t>
            </a:r>
            <a:r>
              <a:rPr lang="en">
                <a:latin typeface="Cambria"/>
                <a:ea typeface="Cambria"/>
                <a:cs typeface="Cambria"/>
                <a:sym typeface="Cambria"/>
              </a:rPr>
              <a:t>𝒪(</a:t>
            </a:r>
            <a:r>
              <a:rPr i="1" lang="en">
                <a:latin typeface="Cambria"/>
                <a:ea typeface="Cambria"/>
                <a:cs typeface="Cambria"/>
                <a:sym typeface="Cambria"/>
              </a:rPr>
              <a:t>p</a:t>
            </a:r>
            <a:r>
              <a:rPr baseline="30000" lang="en">
                <a:latin typeface="Cambria"/>
                <a:ea typeface="Cambria"/>
                <a:cs typeface="Cambria"/>
                <a:sym typeface="Cambria"/>
              </a:rPr>
              <a:t>2</a:t>
            </a:r>
            <a:r>
              <a:rPr lang="en">
                <a:latin typeface="Cambria"/>
                <a:ea typeface="Cambria"/>
                <a:cs typeface="Cambria"/>
                <a:sym typeface="Cambria"/>
              </a:rPr>
              <a:t> d_mlp</a:t>
            </a:r>
            <a:r>
              <a:rPr lang="en">
                <a:latin typeface="Cambria"/>
                <a:ea typeface="Cambria"/>
                <a:cs typeface="Cambria"/>
                <a:sym typeface="Cambria"/>
              </a:rPr>
              <a:t>)</a:t>
            </a:r>
            <a:r>
              <a:rPr lang="en"/>
              <a:t> just to multiply all the matrices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With this budget, we can compute everything except the MLP noise by brute force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The only interp is “unembed is low-rank”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“2D fourier basis” ⇒ requires </a:t>
            </a:r>
            <a:r>
              <a:rPr lang="en">
                <a:latin typeface="Cambria"/>
                <a:ea typeface="Cambria"/>
                <a:cs typeface="Cambria"/>
                <a:sym typeface="Cambria"/>
              </a:rPr>
              <a:t>𝒪(</a:t>
            </a:r>
            <a:r>
              <a:rPr i="1" lang="en">
                <a:latin typeface="Cambria"/>
                <a:ea typeface="Cambria"/>
                <a:cs typeface="Cambria"/>
                <a:sym typeface="Cambria"/>
              </a:rPr>
              <a:t>p</a:t>
            </a:r>
            <a:r>
              <a:rPr baseline="30000" lang="en">
                <a:latin typeface="Cambria"/>
                <a:ea typeface="Cambria"/>
                <a:cs typeface="Cambria"/>
                <a:sym typeface="Cambria"/>
              </a:rPr>
              <a:t>2</a:t>
            </a:r>
            <a:r>
              <a:rPr lang="en">
                <a:latin typeface="Cambria"/>
                <a:ea typeface="Cambria"/>
                <a:cs typeface="Cambria"/>
                <a:sym typeface="Cambria"/>
              </a:rPr>
              <a:t> d_computation) </a:t>
            </a:r>
            <a:r>
              <a:rPr lang="en"/>
              <a:t>to validate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314" name="Google Shape;314;p3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15" name="Google Shape;315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42300" y="3126000"/>
            <a:ext cx="2259401" cy="1862150"/>
          </a:xfrm>
          <a:prstGeom prst="rect">
            <a:avLst/>
          </a:prstGeom>
          <a:noFill/>
          <a:ln>
            <a:noFill/>
          </a:ln>
        </p:spPr>
      </p:pic>
      <p:sp>
        <p:nvSpPr>
          <p:cNvPr id="316" name="Google Shape;316;p33"/>
          <p:cNvSpPr txBox="1"/>
          <p:nvPr>
            <p:ph idx="2" type="title"/>
          </p:nvPr>
        </p:nvSpPr>
        <p:spPr>
          <a:xfrm>
            <a:off x="6474600" y="0"/>
            <a:ext cx="2669400" cy="6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" sz="970"/>
              <a:t>Ambitious Mechanistic Interpretability</a:t>
            </a:r>
            <a:endParaRPr sz="97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" sz="970"/>
              <a:t>Proofs Approach</a:t>
            </a:r>
            <a:endParaRPr sz="97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" sz="970"/>
              <a:t>Case Study: Max of 4</a:t>
            </a:r>
            <a:endParaRPr sz="97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b="1" lang="en" sz="970"/>
              <a:t>Applications: Modular Arithmetic and SAE</a:t>
            </a:r>
            <a:endParaRPr b="1" sz="97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t/>
            </a:r>
            <a:endParaRPr b="1" sz="97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t/>
            </a:r>
            <a:endParaRPr sz="97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t/>
            </a:r>
            <a:endParaRPr sz="97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t/>
            </a:r>
            <a:endParaRPr sz="97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t/>
            </a:r>
            <a:endParaRPr sz="97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970"/>
          </a:p>
        </p:txBody>
      </p:sp>
      <p:sp>
        <p:nvSpPr>
          <p:cNvPr id="317" name="Google Shape;317;p33"/>
          <p:cNvSpPr txBox="1"/>
          <p:nvPr/>
        </p:nvSpPr>
        <p:spPr>
          <a:xfrm>
            <a:off x="0" y="4881000"/>
            <a:ext cx="90213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u="sng">
                <a:solidFill>
                  <a:schemeClr val="hlink"/>
                </a:solidFill>
                <a:hlinkClick r:id="rId4"/>
              </a:rPr>
              <a:t>https://colab.research.google.com/drive/1F6_1_cWXE5M7WocUcpQWp3v8z4b1jL20#scrollTo=UuI6zMAxjU1l&amp;line=1&amp;uniqifier=1</a:t>
            </a:r>
            <a:endParaRPr sz="9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3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320"/>
              <a:t>Explaining Pizza MLP in</a:t>
            </a:r>
            <a:r>
              <a:rPr lang="en" sz="2320"/>
              <a:t> </a:t>
            </a:r>
            <a:r>
              <a:rPr lang="en" sz="2320">
                <a:latin typeface="Cambria"/>
                <a:ea typeface="Cambria"/>
                <a:cs typeface="Cambria"/>
                <a:sym typeface="Cambria"/>
              </a:rPr>
              <a:t>𝒪(</a:t>
            </a:r>
            <a:r>
              <a:rPr i="1" lang="en" sz="2320">
                <a:latin typeface="Cambria"/>
                <a:ea typeface="Cambria"/>
                <a:cs typeface="Cambria"/>
                <a:sym typeface="Cambria"/>
              </a:rPr>
              <a:t>p</a:t>
            </a:r>
            <a:r>
              <a:rPr lang="en" sz="2320"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" sz="2320">
                <a:latin typeface="Cambria"/>
                <a:ea typeface="Cambria"/>
                <a:cs typeface="Cambria"/>
                <a:sym typeface="Cambria"/>
              </a:rPr>
              <a:t>d_mlp)</a:t>
            </a:r>
            <a:endParaRPr sz="232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23" name="Google Shape;323;p34"/>
          <p:cNvSpPr txBox="1"/>
          <p:nvPr>
            <p:ph idx="1" type="body"/>
          </p:nvPr>
        </p:nvSpPr>
        <p:spPr>
          <a:xfrm>
            <a:off x="311700" y="1152475"/>
            <a:ext cx="8520600" cy="399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Enough to brute force the MLP behavior (w/o noise)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324" name="Google Shape;324;p3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25" name="Google Shape;325;p34"/>
          <p:cNvSpPr txBox="1"/>
          <p:nvPr>
            <p:ph idx="2" type="title"/>
          </p:nvPr>
        </p:nvSpPr>
        <p:spPr>
          <a:xfrm>
            <a:off x="6474600" y="0"/>
            <a:ext cx="2669400" cy="6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" sz="970"/>
              <a:t>Ambitious Mechanistic Interpretability</a:t>
            </a:r>
            <a:endParaRPr sz="97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" sz="970"/>
              <a:t>Proofs Approach</a:t>
            </a:r>
            <a:endParaRPr sz="97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" sz="970"/>
              <a:t>Case Study: Max of 4</a:t>
            </a:r>
            <a:endParaRPr sz="97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b="1" lang="en" sz="970"/>
              <a:t>Applications: Modular Arithmetic and SAE</a:t>
            </a:r>
            <a:endParaRPr b="1" sz="97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t/>
            </a:r>
            <a:endParaRPr b="1" sz="97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t/>
            </a:r>
            <a:endParaRPr sz="97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t/>
            </a:r>
            <a:endParaRPr sz="97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t/>
            </a:r>
            <a:endParaRPr sz="97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t/>
            </a:r>
            <a:endParaRPr sz="97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970"/>
          </a:p>
        </p:txBody>
      </p:sp>
      <p:sp>
        <p:nvSpPr>
          <p:cNvPr id="326" name="Google Shape;326;p34"/>
          <p:cNvSpPr txBox="1"/>
          <p:nvPr/>
        </p:nvSpPr>
        <p:spPr>
          <a:xfrm>
            <a:off x="0" y="4881000"/>
            <a:ext cx="90213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u="sng">
                <a:solidFill>
                  <a:schemeClr val="hlink"/>
                </a:solidFill>
                <a:hlinkClick r:id="rId3"/>
              </a:rPr>
              <a:t>[2306.17844] The Clock and the Pizza: Two Stories in Mechanistic Explanation of Neural Networks</a:t>
            </a:r>
            <a:endParaRPr sz="900"/>
          </a:p>
        </p:txBody>
      </p:sp>
      <p:pic>
        <p:nvPicPr>
          <p:cNvPr id="327" name="Google Shape;327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6950" y="1660098"/>
            <a:ext cx="3234526" cy="1610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23078" y="1776887"/>
            <a:ext cx="3349372" cy="31613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p3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7095" y="3270550"/>
            <a:ext cx="3114235" cy="1610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3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320"/>
              <a:t>Budget</a:t>
            </a:r>
            <a:r>
              <a:rPr lang="en" sz="2320"/>
              <a:t> </a:t>
            </a:r>
            <a:r>
              <a:rPr lang="en" sz="2320">
                <a:latin typeface="Cambria"/>
                <a:ea typeface="Cambria"/>
                <a:cs typeface="Cambria"/>
                <a:sym typeface="Cambria"/>
              </a:rPr>
              <a:t>𝒪(</a:t>
            </a:r>
            <a:r>
              <a:rPr i="1" lang="en" sz="2320">
                <a:latin typeface="Cambria"/>
                <a:ea typeface="Cambria"/>
                <a:cs typeface="Cambria"/>
                <a:sym typeface="Cambria"/>
              </a:rPr>
              <a:t>p</a:t>
            </a:r>
            <a:r>
              <a:rPr lang="en" sz="2320"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b="1" lang="en" sz="2320">
                <a:latin typeface="Cambria"/>
                <a:ea typeface="Cambria"/>
                <a:cs typeface="Cambria"/>
                <a:sym typeface="Cambria"/>
              </a:rPr>
              <a:t>+</a:t>
            </a:r>
            <a:r>
              <a:rPr lang="en" sz="2320">
                <a:latin typeface="Cambria"/>
                <a:ea typeface="Cambria"/>
                <a:cs typeface="Cambria"/>
                <a:sym typeface="Cambria"/>
              </a:rPr>
              <a:t> d_mlp): Numerical Integration</a:t>
            </a:r>
            <a:endParaRPr sz="232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35" name="Google Shape;335;p35"/>
          <p:cNvSpPr txBox="1"/>
          <p:nvPr>
            <p:ph idx="1" type="body"/>
          </p:nvPr>
        </p:nvSpPr>
        <p:spPr>
          <a:xfrm>
            <a:off x="311700" y="1152475"/>
            <a:ext cx="8832300" cy="399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/>
              <a:t>sublinear</a:t>
            </a:r>
            <a:r>
              <a:rPr lang="en"/>
              <a:t> in total parameter count ⇒ explanation w/ understanding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𝒪(p + d_mlp) bounds ⇒ evidence that numerical integration is “what’s really going on”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Absolute error: 0.6 (vs 0.05 empirical error; vs 0.85 baseline using </a:t>
            </a:r>
            <a:r>
              <a:rPr lang="en"/>
              <a:t>uniform</a:t>
            </a:r>
            <a:r>
              <a:rPr lang="en"/>
              <a:t> 0)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Inability to reduce error ⇒ lacking understanding (how to align &amp; scale intervals)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336" name="Google Shape;336;p3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37" name="Google Shape;337;p35"/>
          <p:cNvSpPr txBox="1"/>
          <p:nvPr>
            <p:ph idx="2" type="title"/>
          </p:nvPr>
        </p:nvSpPr>
        <p:spPr>
          <a:xfrm>
            <a:off x="6474600" y="0"/>
            <a:ext cx="2669400" cy="6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" sz="970"/>
              <a:t>Ambitious Mechanistic Interpretability</a:t>
            </a:r>
            <a:endParaRPr sz="97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" sz="970"/>
              <a:t>Proofs Approach</a:t>
            </a:r>
            <a:endParaRPr sz="97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" sz="970"/>
              <a:t>Case Study: Max of 4</a:t>
            </a:r>
            <a:endParaRPr sz="97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b="1" lang="en" sz="970"/>
              <a:t>Applications: Modular Arithmetic and SAE</a:t>
            </a:r>
            <a:endParaRPr b="1" sz="97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t/>
            </a:r>
            <a:endParaRPr b="1" sz="97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t/>
            </a:r>
            <a:endParaRPr sz="97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t/>
            </a:r>
            <a:endParaRPr sz="97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t/>
            </a:r>
            <a:endParaRPr sz="97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t/>
            </a:r>
            <a:endParaRPr sz="97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970"/>
          </a:p>
        </p:txBody>
      </p:sp>
      <p:pic>
        <p:nvPicPr>
          <p:cNvPr id="338" name="Google Shape;338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159875"/>
            <a:ext cx="3581155" cy="198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35" title="[89,89,89,&quot;https://www.codecogs.com/eqnedit.php?latex=%5Cbegin%7Balign*%7D%20%26%20%5Csum_i%20r_i%20%7C%5Ccos(k_i%20(x%2By)%2F2%20-%20%5Cphi_i)%7C%20%5Ccdot%20%5Ccos%20%5Cpsi_i%20%20%5C%5C%20%26%20%5Capprox%20%5Csum_k%20R_k%20%5Cint_%7B-%5Cpi%7D%5E%5Cpi%20%7C%5Ccos(k%20(x%2By)%2F2%20-%20%5Cphi)%7C%20%5Ccos%202%20%5Cphi%20%5C%2C%5Cmathrm%7Bd%7D%5Cphi%20%5C%5C%20%26%20%3D%20%5Csum_k%20R_k%20%5Cfrac%7B4%7D%7B3%7D%20%5Ccos(k%20(x%2By))%20%5Cend%7Balign*%7D%20#1&quot;]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09575" y="3369425"/>
            <a:ext cx="3936272" cy="16712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3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320"/>
              <a:t>Sparsity Penalty in SAEs</a:t>
            </a:r>
            <a:endParaRPr sz="2320"/>
          </a:p>
        </p:txBody>
      </p:sp>
      <p:sp>
        <p:nvSpPr>
          <p:cNvPr id="345" name="Google Shape;345;p3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46" name="Google Shape;346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91450" y="748525"/>
            <a:ext cx="3729698" cy="3820350"/>
          </a:xfrm>
          <a:prstGeom prst="rect">
            <a:avLst/>
          </a:prstGeom>
          <a:noFill/>
          <a:ln>
            <a:noFill/>
          </a:ln>
        </p:spPr>
      </p:pic>
      <p:sp>
        <p:nvSpPr>
          <p:cNvPr id="347" name="Google Shape;347;p36"/>
          <p:cNvSpPr txBox="1"/>
          <p:nvPr/>
        </p:nvSpPr>
        <p:spPr>
          <a:xfrm>
            <a:off x="0" y="4703625"/>
            <a:ext cx="6630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Images from </a:t>
            </a:r>
            <a:r>
              <a:rPr lang="en" u="sng">
                <a:solidFill>
                  <a:schemeClr val="hlink"/>
                </a:solidFill>
                <a:hlinkClick r:id="rId4"/>
              </a:rPr>
              <a:t>https://transformer-circuits.pub/2023/monosemantic-features</a:t>
            </a:r>
            <a:endParaRPr/>
          </a:p>
        </p:txBody>
      </p:sp>
      <p:pic>
        <p:nvPicPr>
          <p:cNvPr id="348" name="Google Shape;348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1700" y="1253200"/>
            <a:ext cx="5352500" cy="3214950"/>
          </a:xfrm>
          <a:prstGeom prst="rect">
            <a:avLst/>
          </a:prstGeom>
          <a:noFill/>
          <a:ln>
            <a:noFill/>
          </a:ln>
        </p:spPr>
      </p:pic>
      <p:sp>
        <p:nvSpPr>
          <p:cNvPr id="349" name="Google Shape;349;p36"/>
          <p:cNvSpPr txBox="1"/>
          <p:nvPr>
            <p:ph idx="2" type="title"/>
          </p:nvPr>
        </p:nvSpPr>
        <p:spPr>
          <a:xfrm>
            <a:off x="6474600" y="0"/>
            <a:ext cx="2669400" cy="6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" sz="970"/>
              <a:t>Ambitious Mechanistic Interpretability</a:t>
            </a:r>
            <a:endParaRPr sz="97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" sz="970"/>
              <a:t>Proofs Approach</a:t>
            </a:r>
            <a:endParaRPr sz="97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" sz="970"/>
              <a:t>Case Study: Max of 4</a:t>
            </a:r>
            <a:endParaRPr sz="97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b="1" lang="en" sz="970"/>
              <a:t>Applications: Modular Arithmetic and SAE</a:t>
            </a:r>
            <a:endParaRPr b="1" sz="97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t/>
            </a:r>
            <a:endParaRPr b="1" sz="97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t/>
            </a:r>
            <a:endParaRPr sz="97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t/>
            </a:r>
            <a:endParaRPr sz="97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t/>
            </a:r>
            <a:endParaRPr sz="97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t/>
            </a:r>
            <a:endParaRPr sz="97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t/>
            </a:r>
            <a:endParaRPr sz="97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970"/>
          </a:p>
        </p:txBody>
      </p:sp>
      <p:sp>
        <p:nvSpPr>
          <p:cNvPr id="350" name="Google Shape;350;p36"/>
          <p:cNvSpPr txBox="1"/>
          <p:nvPr>
            <p:ph idx="1" type="body"/>
          </p:nvPr>
        </p:nvSpPr>
        <p:spPr>
          <a:xfrm>
            <a:off x="311700" y="1152475"/>
            <a:ext cx="8520600" cy="399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3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320"/>
              <a:t>T</a:t>
            </a:r>
            <a:r>
              <a:rPr lang="en" sz="2320"/>
              <a:t>oo much human labor</a:t>
            </a:r>
            <a:endParaRPr sz="2320"/>
          </a:p>
        </p:txBody>
      </p:sp>
      <p:sp>
        <p:nvSpPr>
          <p:cNvPr id="356" name="Google Shape;356;p3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57" name="Google Shape;357;p37"/>
          <p:cNvSpPr txBox="1"/>
          <p:nvPr/>
        </p:nvSpPr>
        <p:spPr>
          <a:xfrm>
            <a:off x="115178" y="4922600"/>
            <a:ext cx="49371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900" u="sng">
                <a:solidFill>
                  <a:schemeClr val="accent5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https://transformer-circuits.pub/2023/monosemantic-features/index.html#setup-autoencoder</a:t>
            </a:r>
            <a:endParaRPr sz="1000"/>
          </a:p>
        </p:txBody>
      </p:sp>
      <p:grpSp>
        <p:nvGrpSpPr>
          <p:cNvPr id="358" name="Google Shape;358;p37"/>
          <p:cNvGrpSpPr/>
          <p:nvPr/>
        </p:nvGrpSpPr>
        <p:grpSpPr>
          <a:xfrm>
            <a:off x="311581" y="1962825"/>
            <a:ext cx="4354489" cy="2839200"/>
            <a:chOff x="4203035" y="22050"/>
            <a:chExt cx="4828664" cy="2839200"/>
          </a:xfrm>
        </p:grpSpPr>
        <p:pic>
          <p:nvPicPr>
            <p:cNvPr id="359" name="Google Shape;359;p37"/>
            <p:cNvPicPr preferRelativeResize="0"/>
            <p:nvPr/>
          </p:nvPicPr>
          <p:blipFill rotWithShape="1">
            <a:blip r:embed="rId4">
              <a:alphaModFix/>
            </a:blip>
            <a:srcRect b="77593" l="23356" r="25523" t="0"/>
            <a:stretch/>
          </p:blipFill>
          <p:spPr>
            <a:xfrm>
              <a:off x="4357425" y="76191"/>
              <a:ext cx="4674274" cy="11524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0" name="Google Shape;360;p37"/>
            <p:cNvPicPr preferRelativeResize="0"/>
            <p:nvPr/>
          </p:nvPicPr>
          <p:blipFill rotWithShape="1">
            <a:blip r:embed="rId5">
              <a:alphaModFix/>
            </a:blip>
            <a:srcRect b="0" l="23264" r="25615" t="88865"/>
            <a:stretch/>
          </p:blipFill>
          <p:spPr>
            <a:xfrm>
              <a:off x="4357425" y="2288441"/>
              <a:ext cx="4674274" cy="5727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1" name="Google Shape;361;p37"/>
            <p:cNvPicPr preferRelativeResize="0"/>
            <p:nvPr/>
          </p:nvPicPr>
          <p:blipFill rotWithShape="1">
            <a:blip r:embed="rId4">
              <a:alphaModFix/>
            </a:blip>
            <a:srcRect b="39516" l="23356" r="25523" t="47298"/>
            <a:stretch/>
          </p:blipFill>
          <p:spPr>
            <a:xfrm>
              <a:off x="4357425" y="1431903"/>
              <a:ext cx="4674274" cy="6781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62" name="Google Shape;362;p37"/>
            <p:cNvSpPr txBox="1"/>
            <p:nvPr/>
          </p:nvSpPr>
          <p:spPr>
            <a:xfrm>
              <a:off x="4357425" y="988591"/>
              <a:ext cx="13176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solidFill>
                    <a:schemeClr val="dk2"/>
                  </a:solidFill>
                </a:rPr>
                <a:t>…</a:t>
              </a:r>
              <a:endParaRPr sz="1800">
                <a:solidFill>
                  <a:schemeClr val="dk2"/>
                </a:solidFill>
              </a:endParaRPr>
            </a:p>
          </p:txBody>
        </p:sp>
        <p:sp>
          <p:nvSpPr>
            <p:cNvPr id="363" name="Google Shape;363;p37"/>
            <p:cNvSpPr txBox="1"/>
            <p:nvPr/>
          </p:nvSpPr>
          <p:spPr>
            <a:xfrm>
              <a:off x="4357425" y="1886766"/>
              <a:ext cx="13176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solidFill>
                    <a:schemeClr val="dk2"/>
                  </a:solidFill>
                </a:rPr>
                <a:t>…</a:t>
              </a:r>
              <a:endParaRPr sz="1800">
                <a:solidFill>
                  <a:schemeClr val="dk2"/>
                </a:solidFill>
              </a:endParaRPr>
            </a:p>
          </p:txBody>
        </p:sp>
        <p:sp>
          <p:nvSpPr>
            <p:cNvPr id="364" name="Google Shape;364;p37"/>
            <p:cNvSpPr/>
            <p:nvPr/>
          </p:nvSpPr>
          <p:spPr>
            <a:xfrm>
              <a:off x="4203035" y="22050"/>
              <a:ext cx="4674300" cy="2839200"/>
            </a:xfrm>
            <a:prstGeom prst="roundRect">
              <a:avLst>
                <a:gd fmla="val 16667" name="adj"/>
              </a:avLst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65" name="Google Shape;365;p37"/>
          <p:cNvGrpSpPr/>
          <p:nvPr/>
        </p:nvGrpSpPr>
        <p:grpSpPr>
          <a:xfrm>
            <a:off x="4564807" y="834800"/>
            <a:ext cx="4354272" cy="1617600"/>
            <a:chOff x="4090517" y="98250"/>
            <a:chExt cx="4815608" cy="1617600"/>
          </a:xfrm>
        </p:grpSpPr>
        <p:pic>
          <p:nvPicPr>
            <p:cNvPr id="366" name="Google Shape;366;p37"/>
            <p:cNvPicPr preferRelativeResize="0"/>
            <p:nvPr/>
          </p:nvPicPr>
          <p:blipFill rotWithShape="1">
            <a:blip r:embed="rId6">
              <a:alphaModFix/>
            </a:blip>
            <a:srcRect b="87290" l="22679" r="24821" t="0"/>
            <a:stretch/>
          </p:blipFill>
          <p:spPr>
            <a:xfrm>
              <a:off x="4105525" y="200788"/>
              <a:ext cx="4800600" cy="6537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7" name="Google Shape;367;p37"/>
            <p:cNvPicPr preferRelativeResize="0"/>
            <p:nvPr/>
          </p:nvPicPr>
          <p:blipFill rotWithShape="1">
            <a:blip r:embed="rId6">
              <a:alphaModFix/>
            </a:blip>
            <a:srcRect b="31928" l="22679" r="24821" t="55361"/>
            <a:stretch/>
          </p:blipFill>
          <p:spPr>
            <a:xfrm>
              <a:off x="4105525" y="993875"/>
              <a:ext cx="4800600" cy="65372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68" name="Google Shape;368;p37"/>
            <p:cNvSpPr txBox="1"/>
            <p:nvPr/>
          </p:nvSpPr>
          <p:spPr>
            <a:xfrm>
              <a:off x="4105525" y="647400"/>
              <a:ext cx="12453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solidFill>
                    <a:schemeClr val="dk2"/>
                  </a:solidFill>
                </a:rPr>
                <a:t>…</a:t>
              </a:r>
              <a:endParaRPr sz="1800">
                <a:solidFill>
                  <a:schemeClr val="dk2"/>
                </a:solidFill>
              </a:endParaRPr>
            </a:p>
          </p:txBody>
        </p:sp>
        <p:sp>
          <p:nvSpPr>
            <p:cNvPr id="369" name="Google Shape;369;p37"/>
            <p:cNvSpPr/>
            <p:nvPr/>
          </p:nvSpPr>
          <p:spPr>
            <a:xfrm>
              <a:off x="4090517" y="98250"/>
              <a:ext cx="4700400" cy="1617600"/>
            </a:xfrm>
            <a:prstGeom prst="roundRect">
              <a:avLst>
                <a:gd fmla="val 16667" name="adj"/>
              </a:avLst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70" name="Google Shape;370;p37"/>
          <p:cNvSpPr txBox="1"/>
          <p:nvPr/>
        </p:nvSpPr>
        <p:spPr>
          <a:xfrm>
            <a:off x="4812525" y="2678925"/>
            <a:ext cx="50532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900" u="sng">
                <a:solidFill>
                  <a:schemeClr val="accent5"/>
                </a:solidFill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https://transformer-circuits.pub/2024/feb-update/index.html#dict-learning-tanh</a:t>
            </a:r>
            <a:endParaRPr sz="900">
              <a:solidFill>
                <a:schemeClr val="dk2"/>
              </a:solidFill>
            </a:endParaRPr>
          </a:p>
        </p:txBody>
      </p:sp>
      <p:sp>
        <p:nvSpPr>
          <p:cNvPr id="371" name="Google Shape;371;p37"/>
          <p:cNvSpPr txBox="1"/>
          <p:nvPr>
            <p:ph idx="2" type="title"/>
          </p:nvPr>
        </p:nvSpPr>
        <p:spPr>
          <a:xfrm>
            <a:off x="6474600" y="0"/>
            <a:ext cx="2669400" cy="6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" sz="970"/>
              <a:t>Ambitious Mechanistic Interpretability</a:t>
            </a:r>
            <a:endParaRPr sz="97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" sz="970"/>
              <a:t>Proofs Approach</a:t>
            </a:r>
            <a:endParaRPr sz="97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" sz="970"/>
              <a:t>Case Study: Max of 4</a:t>
            </a:r>
            <a:endParaRPr sz="97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b="1" lang="en" sz="970"/>
              <a:t>Applications: Modular Arithmetic and SAE</a:t>
            </a:r>
            <a:endParaRPr b="1" sz="97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t/>
            </a:r>
            <a:endParaRPr b="1" sz="97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t/>
            </a:r>
            <a:endParaRPr sz="97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t/>
            </a:r>
            <a:endParaRPr sz="97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t/>
            </a:r>
            <a:endParaRPr sz="97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t/>
            </a:r>
            <a:endParaRPr sz="97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t/>
            </a:r>
            <a:endParaRPr sz="97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970"/>
          </a:p>
        </p:txBody>
      </p:sp>
      <p:sp>
        <p:nvSpPr>
          <p:cNvPr id="372" name="Google Shape;372;p37"/>
          <p:cNvSpPr txBox="1"/>
          <p:nvPr>
            <p:ph idx="1" type="body"/>
          </p:nvPr>
        </p:nvSpPr>
        <p:spPr>
          <a:xfrm>
            <a:off x="311700" y="1152475"/>
            <a:ext cx="8520600" cy="399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3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320"/>
              <a:t>Sparsity Penalty in SAEs</a:t>
            </a:r>
            <a:endParaRPr sz="2320"/>
          </a:p>
        </p:txBody>
      </p:sp>
      <p:sp>
        <p:nvSpPr>
          <p:cNvPr id="378" name="Google Shape;378;p38"/>
          <p:cNvSpPr txBox="1"/>
          <p:nvPr>
            <p:ph idx="1" type="body"/>
          </p:nvPr>
        </p:nvSpPr>
        <p:spPr>
          <a:xfrm>
            <a:off x="311700" y="1152475"/>
            <a:ext cx="8520600" cy="399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Current sparsity penalty: </a:t>
            </a:r>
            <a:r>
              <a:rPr lang="en">
                <a:latin typeface="Courier New"/>
                <a:ea typeface="Courier New"/>
                <a:cs typeface="Courier New"/>
                <a:sym typeface="Courier New"/>
              </a:rPr>
              <a:t>activations.abs().sum()</a:t>
            </a:r>
            <a:endParaRPr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What do SAEs get you?</a:t>
            </a:r>
            <a:endParaRPr/>
          </a:p>
          <a:p>
            <a:pPr indent="45720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i="1" lang="en"/>
              <a:t>Case analysis </a:t>
            </a:r>
            <a:r>
              <a:rPr lang="en"/>
              <a:t>structure in proofs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L1 norm:	 almost fine if downstream network decomposes additively</a:t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not remotely useful if downstream task is non-linear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Proofs-frame suggested sparsity penalty:</a:t>
            </a:r>
            <a:br>
              <a:rPr lang="en"/>
            </a:br>
            <a:r>
              <a:rPr lang="en"/>
              <a:t>	</a:t>
            </a:r>
            <a:r>
              <a:rPr lang="en">
                <a:latin typeface="Courier New"/>
                <a:ea typeface="Courier New"/>
                <a:cs typeface="Courier New"/>
                <a:sym typeface="Courier New"/>
              </a:rPr>
              <a:t>(1 + activations.abs()).prod()</a:t>
            </a:r>
            <a:br>
              <a:rPr lang="en">
                <a:latin typeface="Courier New"/>
                <a:ea typeface="Courier New"/>
                <a:cs typeface="Courier New"/>
                <a:sym typeface="Courier New"/>
              </a:rPr>
            </a:br>
            <a:r>
              <a:rPr lang="en"/>
              <a:t>or</a:t>
            </a:r>
            <a:r>
              <a:rPr lang="en">
                <a:latin typeface="Courier New"/>
                <a:ea typeface="Courier New"/>
                <a:cs typeface="Courier New"/>
                <a:sym typeface="Courier New"/>
              </a:rPr>
              <a:t>	activations.abs().log1p().sum()</a:t>
            </a:r>
            <a:endParaRPr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379" name="Google Shape;379;p3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80" name="Google Shape;380;p38" title="[89,89,89,&quot;https://www.codecogs.com/eqnedit.php?latex=%5Cprod_%5Ctext%7Bneurons%7D%201%20%2B%20%7C%5Ctext%7Bactivation%7D%7C#0&quot;]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073825" y="1498158"/>
            <a:ext cx="2066901" cy="489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Google Shape;381;p38" title="[89,89,89,&quot;https://www.codecogs.com/eqnedit.php?latex=%5Csum_%5Ctext%7Bneurons%7D%20%7C%5Ctext%7Bactivation%7D%7C#0&quot;]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435026" y="1017724"/>
            <a:ext cx="1344489" cy="393600"/>
          </a:xfrm>
          <a:prstGeom prst="rect">
            <a:avLst/>
          </a:prstGeom>
          <a:noFill/>
          <a:ln>
            <a:noFill/>
          </a:ln>
        </p:spPr>
      </p:pic>
      <p:sp>
        <p:nvSpPr>
          <p:cNvPr id="382" name="Google Shape;382;p38"/>
          <p:cNvSpPr txBox="1"/>
          <p:nvPr>
            <p:ph idx="2" type="title"/>
          </p:nvPr>
        </p:nvSpPr>
        <p:spPr>
          <a:xfrm>
            <a:off x="6474600" y="0"/>
            <a:ext cx="2669400" cy="6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" sz="970"/>
              <a:t>Ambitious Mechanistic Interpretability</a:t>
            </a:r>
            <a:endParaRPr sz="97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" sz="970"/>
              <a:t>Proofs Approach</a:t>
            </a:r>
            <a:endParaRPr sz="97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" sz="970"/>
              <a:t>Case Study: Max of 4</a:t>
            </a:r>
            <a:endParaRPr sz="97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b="1" lang="en" sz="970"/>
              <a:t>Applications: Modular Arithmetic and SAE</a:t>
            </a:r>
            <a:endParaRPr b="1" sz="97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t/>
            </a:r>
            <a:endParaRPr b="1" sz="97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t/>
            </a:r>
            <a:endParaRPr sz="97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t/>
            </a:r>
            <a:endParaRPr sz="97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t/>
            </a:r>
            <a:endParaRPr sz="97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t/>
            </a:r>
            <a:endParaRPr sz="97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t/>
            </a:r>
            <a:endParaRPr sz="97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97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3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320"/>
              <a:t>Sparsity Penalties in SAEs</a:t>
            </a:r>
            <a:endParaRPr sz="2320"/>
          </a:p>
        </p:txBody>
      </p:sp>
      <p:sp>
        <p:nvSpPr>
          <p:cNvPr id="388" name="Google Shape;388;p3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89" name="Google Shape;389;p39"/>
          <p:cNvPicPr preferRelativeResize="0"/>
          <p:nvPr/>
        </p:nvPicPr>
        <p:blipFill rotWithShape="1">
          <a:blip r:embed="rId3">
            <a:alphaModFix/>
          </a:blip>
          <a:srcRect b="0" l="7507" r="9075" t="0"/>
          <a:stretch/>
        </p:blipFill>
        <p:spPr>
          <a:xfrm>
            <a:off x="758263" y="1070850"/>
            <a:ext cx="7627475" cy="114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0" name="Google Shape;390;p39"/>
          <p:cNvPicPr preferRelativeResize="0"/>
          <p:nvPr/>
        </p:nvPicPr>
        <p:blipFill rotWithShape="1">
          <a:blip r:embed="rId4">
            <a:alphaModFix/>
          </a:blip>
          <a:srcRect b="50000" l="9221" r="10315" t="0"/>
          <a:stretch/>
        </p:blipFill>
        <p:spPr>
          <a:xfrm>
            <a:off x="825338" y="3685225"/>
            <a:ext cx="7357375" cy="114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1" name="Google Shape;391;p39"/>
          <p:cNvPicPr preferRelativeResize="0"/>
          <p:nvPr/>
        </p:nvPicPr>
        <p:blipFill rotWithShape="1">
          <a:blip r:embed="rId5">
            <a:alphaModFix/>
          </a:blip>
          <a:srcRect b="50000" l="8675" r="9477" t="0"/>
          <a:stretch/>
        </p:blipFill>
        <p:spPr>
          <a:xfrm>
            <a:off x="825338" y="2343150"/>
            <a:ext cx="7484200" cy="1143000"/>
          </a:xfrm>
          <a:prstGeom prst="rect">
            <a:avLst/>
          </a:prstGeom>
          <a:noFill/>
          <a:ln>
            <a:noFill/>
          </a:ln>
        </p:spPr>
      </p:pic>
      <p:sp>
        <p:nvSpPr>
          <p:cNvPr id="392" name="Google Shape;392;p39"/>
          <p:cNvSpPr txBox="1"/>
          <p:nvPr/>
        </p:nvSpPr>
        <p:spPr>
          <a:xfrm>
            <a:off x="-4562" y="4743300"/>
            <a:ext cx="91440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u="sng">
                <a:solidFill>
                  <a:schemeClr val="hlink"/>
                </a:solidFill>
                <a:hlinkClick r:id="rId6"/>
              </a:rPr>
              <a:t>https://tinyurl.com/sae-prod1p-colab</a:t>
            </a:r>
            <a:endParaRPr sz="800"/>
          </a:p>
        </p:txBody>
      </p:sp>
      <p:sp>
        <p:nvSpPr>
          <p:cNvPr id="393" name="Google Shape;393;p39"/>
          <p:cNvSpPr txBox="1"/>
          <p:nvPr>
            <p:ph idx="2" type="title"/>
          </p:nvPr>
        </p:nvSpPr>
        <p:spPr>
          <a:xfrm>
            <a:off x="6474600" y="0"/>
            <a:ext cx="2669400" cy="6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" sz="970"/>
              <a:t>Ambitious Mechanistic Interpretability</a:t>
            </a:r>
            <a:endParaRPr sz="97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" sz="970"/>
              <a:t>Proofs Approach</a:t>
            </a:r>
            <a:endParaRPr sz="97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" sz="970"/>
              <a:t>Case Study: Max of 4</a:t>
            </a:r>
            <a:endParaRPr sz="97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b="1" lang="en" sz="970"/>
              <a:t>Applications: Modular Arithmetic and SAE</a:t>
            </a:r>
            <a:endParaRPr b="1" sz="97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t/>
            </a:r>
            <a:endParaRPr b="1" sz="97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t/>
            </a:r>
            <a:endParaRPr sz="97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t/>
            </a:r>
            <a:endParaRPr sz="97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t/>
            </a:r>
            <a:endParaRPr sz="97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t/>
            </a:r>
            <a:endParaRPr sz="97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t/>
            </a:r>
            <a:endParaRPr sz="97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970"/>
          </a:p>
        </p:txBody>
      </p:sp>
      <p:sp>
        <p:nvSpPr>
          <p:cNvPr id="394" name="Google Shape;394;p39"/>
          <p:cNvSpPr txBox="1"/>
          <p:nvPr>
            <p:ph idx="1" type="body"/>
          </p:nvPr>
        </p:nvSpPr>
        <p:spPr>
          <a:xfrm>
            <a:off x="311700" y="1152475"/>
            <a:ext cx="8520600" cy="399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4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320"/>
              <a:t>Limitations &amp; Future Work</a:t>
            </a:r>
            <a:endParaRPr sz="2320"/>
          </a:p>
        </p:txBody>
      </p:sp>
      <p:sp>
        <p:nvSpPr>
          <p:cNvPr id="400" name="Google Shape;400;p40"/>
          <p:cNvSpPr txBox="1"/>
          <p:nvPr>
            <p:ph idx="1" type="body"/>
          </p:nvPr>
        </p:nvSpPr>
        <p:spPr>
          <a:xfrm>
            <a:off x="311700" y="1152475"/>
            <a:ext cx="8520600" cy="399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In progress: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Max of 10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Sorted list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Modular addition (including MLPs)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Induction heads (2L model)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SAEs</a:t>
            </a:r>
            <a:br>
              <a:rPr lang="en"/>
            </a:b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How to solve noise?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Lagrange multiplier on various parts of the proof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Heuristic arguments</a:t>
            </a:r>
            <a:br>
              <a:rPr lang="en"/>
            </a:b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Limitations / Future Work: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Layer norm on &gt; 1L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Automation</a:t>
            </a:r>
            <a:endParaRPr/>
          </a:p>
        </p:txBody>
      </p:sp>
      <p:sp>
        <p:nvSpPr>
          <p:cNvPr id="401" name="Google Shape;401;p4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02" name="Google Shape;402;p40"/>
          <p:cNvSpPr txBox="1"/>
          <p:nvPr>
            <p:ph idx="2" type="title"/>
          </p:nvPr>
        </p:nvSpPr>
        <p:spPr>
          <a:xfrm>
            <a:off x="6474600" y="0"/>
            <a:ext cx="2669400" cy="6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" sz="970"/>
              <a:t>Ambitious Mechanistic Interpretability</a:t>
            </a:r>
            <a:endParaRPr sz="97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" sz="970"/>
              <a:t>Proofs Approach</a:t>
            </a:r>
            <a:endParaRPr sz="97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" sz="970"/>
              <a:t>Case Study: Max of 4</a:t>
            </a:r>
            <a:endParaRPr sz="97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" sz="970"/>
              <a:t>Applications: Modular Arithmetic and SAE</a:t>
            </a:r>
            <a:endParaRPr sz="97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t/>
            </a:r>
            <a:endParaRPr b="1" sz="97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t/>
            </a:r>
            <a:endParaRPr sz="97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t/>
            </a:r>
            <a:endParaRPr sz="97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t/>
            </a:r>
            <a:endParaRPr sz="97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t/>
            </a:r>
            <a:endParaRPr sz="97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t/>
            </a:r>
            <a:endParaRPr sz="97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97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>
                                            <p:txEl>
                                              <p:pRg end="10" st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>
                                            <p:txEl>
                                              <p:pRg end="11" st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4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320"/>
              <a:t>Conclusions</a:t>
            </a:r>
            <a:endParaRPr sz="2320"/>
          </a:p>
        </p:txBody>
      </p:sp>
      <p:sp>
        <p:nvSpPr>
          <p:cNvPr id="408" name="Google Shape;408;p41"/>
          <p:cNvSpPr txBox="1"/>
          <p:nvPr>
            <p:ph idx="1" type="body"/>
          </p:nvPr>
        </p:nvSpPr>
        <p:spPr>
          <a:xfrm>
            <a:off x="311700" y="1152475"/>
            <a:ext cx="8520600" cy="399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Proofs </a:t>
            </a:r>
            <a:r>
              <a:rPr i="1" lang="en"/>
              <a:t>are </a:t>
            </a:r>
            <a:r>
              <a:rPr lang="en"/>
              <a:t>possible!!!!!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But really hard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Small noise is a problem (no </a:t>
            </a:r>
            <a:r>
              <a:rPr lang="en"/>
              <a:t>good</a:t>
            </a:r>
            <a:r>
              <a:rPr lang="en"/>
              <a:t> mechanistic understanding)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Most existing work glosses over this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Do we even want an explanation of it?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Proofs </a:t>
            </a:r>
            <a:r>
              <a:rPr i="1" lang="en"/>
              <a:t>can </a:t>
            </a:r>
            <a:r>
              <a:rPr lang="en"/>
              <a:t>be used as a minimalist “grounding” of mech interp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Confused about X in mech interp ⇒ convert to proof frame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Link between depth of understanding and proof length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Shorter proofs require deeper (more compressed) understanding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After i</a:t>
            </a:r>
            <a:r>
              <a:rPr lang="en"/>
              <a:t>mproving</a:t>
            </a:r>
            <a:r>
              <a:rPr lang="en"/>
              <a:t> bound tightness (fixed complexity), we can extract understanding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Failure to compact proof ⇒ lack mechanistic understanding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Objective, numerical standard for understanding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Can be tailored to subcomponents</a:t>
            </a:r>
            <a:endParaRPr/>
          </a:p>
        </p:txBody>
      </p:sp>
      <p:sp>
        <p:nvSpPr>
          <p:cNvPr id="409" name="Google Shape;409;p4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10" name="Google Shape;410;p41"/>
          <p:cNvSpPr txBox="1"/>
          <p:nvPr>
            <p:ph idx="2" type="title"/>
          </p:nvPr>
        </p:nvSpPr>
        <p:spPr>
          <a:xfrm>
            <a:off x="6474600" y="0"/>
            <a:ext cx="2669400" cy="6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" sz="970"/>
              <a:t>Ambitious Mechanistic Interpretability</a:t>
            </a:r>
            <a:endParaRPr sz="97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" sz="970"/>
              <a:t>Proofs Approach</a:t>
            </a:r>
            <a:endParaRPr sz="97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" sz="970"/>
              <a:t>Case Study: Max of 4</a:t>
            </a:r>
            <a:endParaRPr sz="97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" sz="970"/>
              <a:t>Applications: Modular Arithmetic and SAE</a:t>
            </a:r>
            <a:endParaRPr sz="97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t/>
            </a:r>
            <a:endParaRPr b="1" sz="97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t/>
            </a:r>
            <a:endParaRPr sz="97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t/>
            </a:r>
            <a:endParaRPr sz="97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t/>
            </a:r>
            <a:endParaRPr sz="97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t/>
            </a:r>
            <a:endParaRPr sz="97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t/>
            </a:r>
            <a:endParaRPr sz="97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97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>
                                            <p:txEl>
                                              <p:pRg end="10" st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>
                                            <p:txEl>
                                              <p:pRg end="11" st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>
                                            <p:txEl>
                                              <p:pRg end="12" st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320"/>
              <a:t>This talk in three bullet points</a:t>
            </a:r>
            <a:endParaRPr sz="2320"/>
          </a:p>
        </p:txBody>
      </p:sp>
      <p:sp>
        <p:nvSpPr>
          <p:cNvPr id="88" name="Google Shape;88;p15"/>
          <p:cNvSpPr txBox="1"/>
          <p:nvPr>
            <p:ph idx="1" type="body"/>
          </p:nvPr>
        </p:nvSpPr>
        <p:spPr>
          <a:xfrm>
            <a:off x="311700" y="1152475"/>
            <a:ext cx="8520600" cy="399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Motivation: Suppose we got AGI tomorrow, can we build a trustworthy, automated pipeline for discovering mechanistic explanation of model behavior?</a:t>
            </a:r>
            <a:endParaRPr/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We demonstrate explanations of the highest standard of trustworthiness: Via formal proofs</a:t>
            </a:r>
            <a:endParaRPr/>
          </a:p>
          <a:p>
            <a:pPr indent="-342900" lvl="0" marL="457200" rtl="0" algn="l">
              <a:spcBef>
                <a:spcPts val="1000"/>
              </a:spcBef>
              <a:spcAft>
                <a:spcPts val="1000"/>
              </a:spcAft>
              <a:buSzPts val="1800"/>
              <a:buChar char="●"/>
            </a:pPr>
            <a:r>
              <a:rPr lang="en"/>
              <a:t>We </a:t>
            </a:r>
            <a:r>
              <a:rPr lang="en"/>
              <a:t>explore</a:t>
            </a:r>
            <a:r>
              <a:rPr lang="en"/>
              <a:t> the fundamental question: Is compressing unstructured noise even possible?</a:t>
            </a:r>
            <a:endParaRPr/>
          </a:p>
        </p:txBody>
      </p:sp>
      <p:sp>
        <p:nvSpPr>
          <p:cNvPr id="89" name="Google Shape;89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0" name="Google Shape;90;p15"/>
          <p:cNvSpPr txBox="1"/>
          <p:nvPr>
            <p:ph idx="2" type="title"/>
          </p:nvPr>
        </p:nvSpPr>
        <p:spPr>
          <a:xfrm>
            <a:off x="6474600" y="0"/>
            <a:ext cx="2669400" cy="6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970"/>
              <a:t>Ambitious Mechanistic Interpretability</a:t>
            </a:r>
            <a:endParaRPr b="1" sz="97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970"/>
              <a:t>Proofs Approach</a:t>
            </a:r>
            <a:endParaRPr sz="97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970"/>
              <a:t>Case Study: Max of 4</a:t>
            </a:r>
            <a:endParaRPr sz="97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970"/>
              <a:t>Applications: Modular Arithmetic and SAEs</a:t>
            </a:r>
            <a:endParaRPr sz="97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320"/>
              <a:t>Desiderata</a:t>
            </a:r>
            <a:r>
              <a:rPr lang="en" sz="2320"/>
              <a:t> for mechanistic explanations</a:t>
            </a:r>
            <a:endParaRPr sz="2320"/>
          </a:p>
        </p:txBody>
      </p:sp>
      <p:sp>
        <p:nvSpPr>
          <p:cNvPr id="96" name="Google Shape;96;p16"/>
          <p:cNvSpPr txBox="1"/>
          <p:nvPr>
            <p:ph idx="1" type="body"/>
          </p:nvPr>
        </p:nvSpPr>
        <p:spPr>
          <a:xfrm>
            <a:off x="311700" y="1152475"/>
            <a:ext cx="8520600" cy="399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do we need for </a:t>
            </a:r>
            <a:r>
              <a:rPr i="1" lang="en"/>
              <a:t>ambitious applications</a:t>
            </a:r>
            <a:r>
              <a:rPr lang="en"/>
              <a:t> of mech interp: </a:t>
            </a:r>
            <a:r>
              <a:rPr lang="en"/>
              <a:t>c</a:t>
            </a:r>
            <a:r>
              <a:rPr lang="en"/>
              <a:t>atching deception, </a:t>
            </a:r>
            <a:r>
              <a:rPr lang="en"/>
              <a:t>MAD</a:t>
            </a:r>
            <a:r>
              <a:rPr lang="en"/>
              <a:t>, ELK, backdoor detection, …?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Explanation actually </a:t>
            </a:r>
            <a:r>
              <a:rPr b="1" lang="en" sz="1800"/>
              <a:t>corresponds</a:t>
            </a:r>
            <a:r>
              <a:rPr lang="en" sz="1800"/>
              <a:t> to model mechanisms</a:t>
            </a:r>
            <a:endParaRPr/>
          </a:p>
          <a:p>
            <a:pPr indent="-34925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</a:pPr>
            <a:r>
              <a:rPr lang="en"/>
              <a:t>Not cherry-picked evidence </a:t>
            </a:r>
            <a:endParaRPr/>
          </a:p>
          <a:p>
            <a:pPr indent="-34925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</a:pPr>
            <a:r>
              <a:rPr lang="en"/>
              <a:t>Adversarially robust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Explanation </a:t>
            </a:r>
            <a:r>
              <a:rPr b="1" lang="en" sz="1800"/>
              <a:t>compresses</a:t>
            </a:r>
            <a:r>
              <a:rPr lang="en" sz="1800"/>
              <a:t> model behavior / is </a:t>
            </a:r>
            <a:r>
              <a:rPr lang="en"/>
              <a:t>rich in insight</a:t>
            </a:r>
            <a:endParaRPr/>
          </a:p>
          <a:p>
            <a:pPr indent="-32385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</a:pPr>
            <a:r>
              <a:rPr lang="en"/>
              <a:t>Permits reasoning about generalizing behavior</a:t>
            </a:r>
            <a:endParaRPr/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Is necessary for scaling with model size</a:t>
            </a:r>
            <a:endParaRPr/>
          </a:p>
        </p:txBody>
      </p:sp>
      <p:sp>
        <p:nvSpPr>
          <p:cNvPr id="97" name="Google Shape;97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8" name="Google Shape;98;p16"/>
          <p:cNvSpPr txBox="1"/>
          <p:nvPr>
            <p:ph idx="2" type="title"/>
          </p:nvPr>
        </p:nvSpPr>
        <p:spPr>
          <a:xfrm>
            <a:off x="6474600" y="0"/>
            <a:ext cx="2669400" cy="6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b="1" lang="en" sz="970"/>
              <a:t>Ambitious Mechanistic Interpretability</a:t>
            </a:r>
            <a:endParaRPr b="1" sz="97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" sz="970"/>
              <a:t>Proofs Approach</a:t>
            </a:r>
            <a:endParaRPr sz="97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" sz="970"/>
              <a:t>Case Study: Max of 4</a:t>
            </a:r>
            <a:endParaRPr sz="97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" sz="970"/>
              <a:t>Applications: Modular Arithmetic and SAEs</a:t>
            </a:r>
            <a:endParaRPr sz="97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b="1" sz="97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320"/>
              <a:t>Correspondence</a:t>
            </a:r>
            <a:r>
              <a:rPr lang="en" sz="2320"/>
              <a:t> to model w/o compression</a:t>
            </a:r>
            <a:endParaRPr sz="2320"/>
          </a:p>
        </p:txBody>
      </p:sp>
      <p:sp>
        <p:nvSpPr>
          <p:cNvPr id="104" name="Google Shape;104;p17"/>
          <p:cNvSpPr txBox="1"/>
          <p:nvPr>
            <p:ph idx="1" type="body"/>
          </p:nvPr>
        </p:nvSpPr>
        <p:spPr>
          <a:xfrm>
            <a:off x="311700" y="1152475"/>
            <a:ext cx="8520600" cy="399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Consider t</a:t>
            </a:r>
            <a:r>
              <a:rPr lang="en"/>
              <a:t>he brute-force explanation of some behavior:</a:t>
            </a:r>
            <a:endParaRPr/>
          </a:p>
          <a:p>
            <a:pPr indent="0" lvl="0" marL="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“I ran the model” i.e., here is the trace of the model computation on all relevant inputs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100% corresponds to model mechanisms!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100% unsatisfying!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100% does not scale in model size!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100% useless for ambitious applications!</a:t>
            </a:r>
            <a:endParaRPr/>
          </a:p>
        </p:txBody>
      </p:sp>
      <p:sp>
        <p:nvSpPr>
          <p:cNvPr id="105" name="Google Shape;105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6" name="Google Shape;106;p17"/>
          <p:cNvSpPr txBox="1"/>
          <p:nvPr>
            <p:ph idx="2" type="title"/>
          </p:nvPr>
        </p:nvSpPr>
        <p:spPr>
          <a:xfrm>
            <a:off x="6474600" y="0"/>
            <a:ext cx="2669400" cy="6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b="1" lang="en" sz="970"/>
              <a:t>Ambitious Mechanistic Interpretability</a:t>
            </a:r>
            <a:endParaRPr b="1" sz="97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" sz="970"/>
              <a:t>Proofs Approach</a:t>
            </a:r>
            <a:endParaRPr sz="97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" sz="970"/>
              <a:t>Case Study: Max of 4</a:t>
            </a:r>
            <a:endParaRPr sz="97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" sz="970"/>
              <a:t>Applications: Modular Arithmetic and SAEs</a:t>
            </a:r>
            <a:endParaRPr sz="97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t/>
            </a:r>
            <a:endParaRPr b="1" sz="97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b="1" sz="97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8"/>
          <p:cNvSpPr txBox="1"/>
          <p:nvPr>
            <p:ph idx="1" type="body"/>
          </p:nvPr>
        </p:nvSpPr>
        <p:spPr>
          <a:xfrm>
            <a:off x="311700" y="1152475"/>
            <a:ext cx="8520600" cy="399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Formalizing mechanistic interpretability with proofs would offer a way to track and optimize for both correspondence and compression:</a:t>
            </a:r>
            <a:endParaRPr/>
          </a:p>
          <a:p>
            <a:pPr indent="-342900" lvl="0" marL="457200" rtl="0" algn="l">
              <a:lnSpc>
                <a:spcPct val="2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Valid proofs correspond to their object of study</a:t>
            </a:r>
            <a:endParaRPr/>
          </a:p>
          <a:p>
            <a:pPr indent="-3429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Compression ∝ 1/(description length of formal proof)</a:t>
            </a:r>
            <a:endParaRPr/>
          </a:p>
          <a:p>
            <a:pPr indent="0" lvl="0" marL="0" rtl="0" algn="l">
              <a:lnSpc>
                <a:spcPct val="2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Maybe we should try it!</a:t>
            </a:r>
            <a:endParaRPr/>
          </a:p>
        </p:txBody>
      </p:sp>
      <p:sp>
        <p:nvSpPr>
          <p:cNvPr id="112" name="Google Shape;112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3" name="Google Shape;113;p18"/>
          <p:cNvSpPr txBox="1"/>
          <p:nvPr>
            <p:ph idx="2" type="title"/>
          </p:nvPr>
        </p:nvSpPr>
        <p:spPr>
          <a:xfrm>
            <a:off x="6474600" y="0"/>
            <a:ext cx="2669400" cy="6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" sz="970"/>
              <a:t>Ambitious Mechanistic Interpretability</a:t>
            </a:r>
            <a:endParaRPr sz="97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b="1" lang="en" sz="970"/>
              <a:t>Proofs Approach</a:t>
            </a:r>
            <a:endParaRPr b="1" sz="97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" sz="970"/>
              <a:t>Case Study: Max of 4</a:t>
            </a:r>
            <a:endParaRPr sz="97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" sz="970"/>
              <a:t>Applications: Modular Arithmetic and SAEs</a:t>
            </a:r>
            <a:endParaRPr sz="97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t/>
            </a:r>
            <a:endParaRPr b="1" sz="97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970"/>
          </a:p>
        </p:txBody>
      </p:sp>
      <p:pic>
        <p:nvPicPr>
          <p:cNvPr id="114" name="Google Shape;114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90954" y="1317138"/>
            <a:ext cx="1681500" cy="2702150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18"/>
          <p:cNvSpPr txBox="1"/>
          <p:nvPr/>
        </p:nvSpPr>
        <p:spPr>
          <a:xfrm>
            <a:off x="0" y="4637125"/>
            <a:ext cx="9144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u="sng">
                <a:solidFill>
                  <a:schemeClr val="hlink"/>
                </a:solidFill>
                <a:hlinkClick r:id="rId4"/>
              </a:rPr>
              <a:t>https://www.svgrepo.com/svg/29028/gzip-file-format-variant</a:t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u="sng">
                <a:solidFill>
                  <a:schemeClr val="hlink"/>
                </a:solidFill>
                <a:hlinkClick r:id="rId5"/>
              </a:rPr>
              <a:t>https://calebstanford.com/2019/01/15/coq-vector-image/</a:t>
            </a:r>
            <a:r>
              <a:rPr lang="en" sz="1000"/>
              <a:t> </a:t>
            </a:r>
            <a:endParaRPr sz="1000"/>
          </a:p>
        </p:txBody>
      </p:sp>
      <p:pic>
        <p:nvPicPr>
          <p:cNvPr id="116" name="Google Shape;116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710650" y="3312925"/>
            <a:ext cx="1681501" cy="1681501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320"/>
              <a:t>Correspondence </a:t>
            </a:r>
            <a:r>
              <a:rPr i="1" lang="en" sz="2320"/>
              <a:t>and</a:t>
            </a:r>
            <a:r>
              <a:rPr lang="en" sz="2320"/>
              <a:t> compression</a:t>
            </a:r>
            <a:endParaRPr sz="232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320"/>
              <a:t>Compression game</a:t>
            </a:r>
            <a:endParaRPr sz="2320"/>
          </a:p>
        </p:txBody>
      </p:sp>
      <p:sp>
        <p:nvSpPr>
          <p:cNvPr id="123" name="Google Shape;123;p19"/>
          <p:cNvSpPr txBox="1"/>
          <p:nvPr>
            <p:ph idx="1" type="body"/>
          </p:nvPr>
        </p:nvSpPr>
        <p:spPr>
          <a:xfrm>
            <a:off x="311700" y="1152475"/>
            <a:ext cx="8520600" cy="390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Consider theorems that a particular model M achieves a certain level of performance: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Goal: minimize proof length (in any formal system) for fixed </a:t>
            </a:r>
            <a:r>
              <a:rPr i="1" lang="en">
                <a:latin typeface="Cambria"/>
                <a:ea typeface="Cambria"/>
                <a:cs typeface="Cambria"/>
                <a:sym typeface="Cambria"/>
              </a:rPr>
              <a:t>b</a:t>
            </a:r>
            <a:r>
              <a:rPr lang="en"/>
              <a:t>;</a:t>
            </a:r>
            <a:br>
              <a:rPr lang="en"/>
            </a:br>
            <a:r>
              <a:rPr lang="en"/>
              <a:t>or: maximize b for fixed proof length</a:t>
            </a:r>
            <a:endParaRPr/>
          </a:p>
        </p:txBody>
      </p:sp>
      <p:sp>
        <p:nvSpPr>
          <p:cNvPr id="124" name="Google Shape;124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25" name="Google Shape;125;p19" title="[89,89,89,&quot;https://www.codecogs.com/eqnedit.php?latex=%5Cmathbb%7BE%7D%5Cleft%5Bf(x%2CM(x))%5Cright%5D%20%3E%20b#0&quot;]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40462" y="1989825"/>
            <a:ext cx="2407076" cy="309650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19"/>
          <p:cNvSpPr txBox="1"/>
          <p:nvPr>
            <p:ph idx="2" type="title"/>
          </p:nvPr>
        </p:nvSpPr>
        <p:spPr>
          <a:xfrm>
            <a:off x="6474600" y="0"/>
            <a:ext cx="2669400" cy="6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" sz="970"/>
              <a:t>Ambitious Mechanistic Interpretability</a:t>
            </a:r>
            <a:endParaRPr sz="97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b="1" lang="en" sz="970"/>
              <a:t>Proofs Approach</a:t>
            </a:r>
            <a:endParaRPr b="1" sz="97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" sz="970"/>
              <a:t>Case Study: Max of 4</a:t>
            </a:r>
            <a:endParaRPr sz="97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" sz="970"/>
              <a:t>Applications: Modular Arithmetic and SAEs</a:t>
            </a:r>
            <a:endParaRPr sz="97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t/>
            </a:r>
            <a:endParaRPr b="1" sz="97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97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320"/>
              <a:t>Proof length</a:t>
            </a:r>
            <a:endParaRPr sz="2320"/>
          </a:p>
        </p:txBody>
      </p:sp>
      <p:sp>
        <p:nvSpPr>
          <p:cNvPr id="132" name="Google Shape;132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33" name="Google Shape;133;p20"/>
          <p:cNvSpPr txBox="1"/>
          <p:nvPr>
            <p:ph idx="2" type="title"/>
          </p:nvPr>
        </p:nvSpPr>
        <p:spPr>
          <a:xfrm>
            <a:off x="6474600" y="0"/>
            <a:ext cx="2669400" cy="6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" sz="970"/>
              <a:t>Ambitious Mechanistic Interpretability</a:t>
            </a:r>
            <a:endParaRPr sz="97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b="1" lang="en" sz="970"/>
              <a:t>Proofs Approach</a:t>
            </a:r>
            <a:endParaRPr b="1" sz="97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" sz="970"/>
              <a:t>Case Study: Max of 4</a:t>
            </a:r>
            <a:endParaRPr sz="97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" sz="970"/>
              <a:t>Applications: Modular Arithmetic and SAEs</a:t>
            </a:r>
            <a:endParaRPr sz="97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t/>
            </a:r>
            <a:endParaRPr b="1" sz="97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970"/>
          </a:p>
        </p:txBody>
      </p:sp>
      <p:sp>
        <p:nvSpPr>
          <p:cNvPr id="134" name="Google Shape;134;p20"/>
          <p:cNvSpPr txBox="1"/>
          <p:nvPr>
            <p:ph idx="1" type="body"/>
          </p:nvPr>
        </p:nvSpPr>
        <p:spPr>
          <a:xfrm>
            <a:off x="311700" y="1183850"/>
            <a:ext cx="8520600" cy="334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135" name="Google Shape;135;p20"/>
          <p:cNvSpPr txBox="1"/>
          <p:nvPr>
            <p:ph idx="1" type="body"/>
          </p:nvPr>
        </p:nvSpPr>
        <p:spPr>
          <a:xfrm>
            <a:off x="311700" y="1183850"/>
            <a:ext cx="8520600" cy="203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Theorem: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Our proofs consist of two components:</a:t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Proof that a particular computation </a:t>
            </a:r>
            <a:r>
              <a:rPr lang="en">
                <a:latin typeface="Cambria"/>
                <a:ea typeface="Cambria"/>
                <a:cs typeface="Cambria"/>
                <a:sym typeface="Cambria"/>
              </a:rPr>
              <a:t>C</a:t>
            </a:r>
            <a:r>
              <a:rPr lang="en"/>
              <a:t>, when run with any model’s weights, produces a valid bound on that model’s performance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A trace of running </a:t>
            </a:r>
            <a:r>
              <a:rPr lang="en">
                <a:latin typeface="Cambria"/>
                <a:ea typeface="Cambria"/>
                <a:cs typeface="Cambria"/>
                <a:sym typeface="Cambria"/>
              </a:rPr>
              <a:t>C</a:t>
            </a:r>
            <a:r>
              <a:rPr lang="en"/>
              <a:t> proving that </a:t>
            </a:r>
            <a:r>
              <a:rPr lang="en">
                <a:latin typeface="Cambria"/>
                <a:ea typeface="Cambria"/>
                <a:cs typeface="Cambria"/>
                <a:sym typeface="Cambria"/>
              </a:rPr>
              <a:t>C(</a:t>
            </a:r>
            <a:r>
              <a:rPr i="1" lang="en">
                <a:latin typeface="Cambria"/>
                <a:ea typeface="Cambria"/>
                <a:cs typeface="Cambria"/>
                <a:sym typeface="Cambria"/>
              </a:rPr>
              <a:t>M</a:t>
            </a:r>
            <a:r>
              <a:rPr lang="en">
                <a:latin typeface="Cambria"/>
                <a:ea typeface="Cambria"/>
                <a:cs typeface="Cambria"/>
                <a:sym typeface="Cambria"/>
              </a:rPr>
              <a:t>) = </a:t>
            </a:r>
            <a:r>
              <a:rPr i="1" lang="en">
                <a:latin typeface="Cambria"/>
                <a:ea typeface="Cambria"/>
                <a:cs typeface="Cambria"/>
                <a:sym typeface="Cambria"/>
              </a:rPr>
              <a:t>b</a:t>
            </a:r>
            <a:endParaRPr/>
          </a:p>
        </p:txBody>
      </p:sp>
      <p:sp>
        <p:nvSpPr>
          <p:cNvPr id="136" name="Google Shape;136;p20"/>
          <p:cNvSpPr txBox="1"/>
          <p:nvPr>
            <p:ph idx="1" type="body"/>
          </p:nvPr>
        </p:nvSpPr>
        <p:spPr>
          <a:xfrm>
            <a:off x="311700" y="3256100"/>
            <a:ext cx="8520600" cy="203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In practice, proof length will be dominated by (2)</a:t>
            </a:r>
            <a:endParaRPr/>
          </a:p>
        </p:txBody>
      </p:sp>
      <p:pic>
        <p:nvPicPr>
          <p:cNvPr id="137" name="Google Shape;137;p20" title="[89,89,89,&quot;https://www.codecogs.com/eqnedit.php?latex=%5Cmathbb%7BE%7D%5Cleft%5Bf(x%2CM(x))%5Cright%5D%20%3E%20b#0&quot;]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03787" y="1260050"/>
            <a:ext cx="2407076" cy="309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320"/>
              <a:t>Case study: Max of K</a:t>
            </a:r>
            <a:endParaRPr sz="2320"/>
          </a:p>
        </p:txBody>
      </p:sp>
      <p:sp>
        <p:nvSpPr>
          <p:cNvPr id="143" name="Google Shape;143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44" name="Google Shape;144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6600" y="1102075"/>
            <a:ext cx="7685847" cy="3846676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21"/>
          <p:cNvSpPr txBox="1"/>
          <p:nvPr>
            <p:ph idx="2" type="title"/>
          </p:nvPr>
        </p:nvSpPr>
        <p:spPr>
          <a:xfrm>
            <a:off x="6474600" y="0"/>
            <a:ext cx="2669400" cy="6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" sz="970"/>
              <a:t>Ambitious Mechanistic Interpretability</a:t>
            </a:r>
            <a:endParaRPr sz="97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" sz="970"/>
              <a:t>Proofs Approach</a:t>
            </a:r>
            <a:endParaRPr sz="97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b="1" lang="en" sz="970"/>
              <a:t>Case Study: Max of 4</a:t>
            </a:r>
            <a:endParaRPr b="1" sz="97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" sz="970"/>
              <a:t>Applications: Modular Arithmetic and SAEs</a:t>
            </a:r>
            <a:endParaRPr sz="97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t/>
            </a:r>
            <a:endParaRPr b="1" sz="97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t/>
            </a:r>
            <a:endParaRPr sz="97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970"/>
          </a:p>
        </p:txBody>
      </p:sp>
      <p:sp>
        <p:nvSpPr>
          <p:cNvPr id="146" name="Google Shape;146;p21"/>
          <p:cNvSpPr txBox="1"/>
          <p:nvPr>
            <p:ph idx="1" type="body"/>
          </p:nvPr>
        </p:nvSpPr>
        <p:spPr>
          <a:xfrm>
            <a:off x="311700" y="1152475"/>
            <a:ext cx="8520600" cy="399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